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Default Extension="svg" ContentType="image/sv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21"/>
  </p:notesMasterIdLst>
  <p:handoutMasterIdLst>
    <p:handoutMasterId r:id="rId22"/>
  </p:handoutMasterIdLst>
  <p:sldIdLst>
    <p:sldId id="256" r:id="rId5"/>
    <p:sldId id="257" r:id="rId6"/>
    <p:sldId id="272" r:id="rId7"/>
    <p:sldId id="266" r:id="rId8"/>
    <p:sldId id="270" r:id="rId9"/>
    <p:sldId id="265" r:id="rId10"/>
    <p:sldId id="273" r:id="rId11"/>
    <p:sldId id="264" r:id="rId12"/>
    <p:sldId id="277" r:id="rId13"/>
    <p:sldId id="271" r:id="rId14"/>
    <p:sldId id="275" r:id="rId15"/>
    <p:sldId id="279" r:id="rId16"/>
    <p:sldId id="280" r:id="rId17"/>
    <p:sldId id="276" r:id="rId18"/>
    <p:sldId id="278" r:id="rId19"/>
    <p:sldId id="28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a:srgbClr val="942D0B"/>
    <a:srgbClr val="76280B"/>
    <a:srgbClr val="F6BF73"/>
    <a:srgbClr val="F9D4A1"/>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125E5076-3810-47DD-B79F-674D7AD40C0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538" autoAdjust="0"/>
    <p:restoredTop sz="91678" autoAdjust="0"/>
  </p:normalViewPr>
  <p:slideViewPr>
    <p:cSldViewPr snapToGrid="0">
      <p:cViewPr varScale="1">
        <p:scale>
          <a:sx n="88" d="100"/>
          <a:sy n="88" d="100"/>
        </p:scale>
        <p:origin x="-96" y="-77"/>
      </p:cViewPr>
      <p:guideLst>
        <p:guide orient="horz" pos="2160"/>
        <p:guide pos="3840"/>
      </p:guideLst>
    </p:cSldViewPr>
  </p:slideViewPr>
  <p:outlineViewPr>
    <p:cViewPr>
      <p:scale>
        <a:sx n="33" d="100"/>
        <a:sy n="33" d="100"/>
      </p:scale>
      <p:origin x="0" y="1934"/>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E8805758-D2E5-47F1-BDC8-64F96AB837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B9A4D7A7-60FE-4B51-8D3B-098FB2A1B3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866161-D383-45DC-9645-1D21647A8641}" type="datetimeFigureOut">
              <a:rPr lang="en-US" smtClean="0"/>
              <a:pPr/>
              <a:t>3/23/2020</a:t>
            </a:fld>
            <a:endParaRPr lang="en-US" dirty="0"/>
          </a:p>
        </p:txBody>
      </p:sp>
      <p:sp>
        <p:nvSpPr>
          <p:cNvPr id="4" name="Footer Placeholder 3">
            <a:extLst>
              <a:ext uri="{FF2B5EF4-FFF2-40B4-BE49-F238E27FC236}">
                <a16:creationId xmlns:a16="http://schemas.microsoft.com/office/drawing/2014/main" xmlns="" id="{0748030B-DA71-4B18-AA7C-F991BCB518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BD65FCA-070F-4A6D-A2E0-D5EBEAABC9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64D2B8-7AFA-4F86-9DF3-A6BBE4E238C1}" type="slidenum">
              <a:rPr lang="en-US" smtClean="0"/>
              <a:pPr/>
              <a:t>‹#›</a:t>
            </a:fld>
            <a:endParaRPr lang="en-US" dirty="0"/>
          </a:p>
        </p:txBody>
      </p:sp>
    </p:spTree>
    <p:extLst>
      <p:ext uri="{BB962C8B-B14F-4D97-AF65-F5344CB8AC3E}">
        <p14:creationId xmlns:p14="http://schemas.microsoft.com/office/powerpoint/2010/main" xmlns="" val="369034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3789D0-CA34-4934-A369-C3113E12A3EF}" type="datetimeFigureOut">
              <a:rPr lang="en-US" smtClean="0"/>
              <a:pPr/>
              <a:t>3/23/2020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79418-37EB-4378-AD22-89DBB000B0DA}" type="slidenum">
              <a:rPr lang="en-US" smtClean="0"/>
              <a:pPr/>
              <a:t>‹#›</a:t>
            </a:fld>
            <a:endParaRPr lang="en-US" dirty="0"/>
          </a:p>
        </p:txBody>
      </p:sp>
    </p:spTree>
    <p:extLst>
      <p:ext uri="{BB962C8B-B14F-4D97-AF65-F5344CB8AC3E}">
        <p14:creationId xmlns:p14="http://schemas.microsoft.com/office/powerpoint/2010/main" xmlns="" val="376464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Notes to presenter: </a:t>
            </a:r>
          </a:p>
          <a:p>
            <a:r>
              <a:rPr lang="en-US" i="1" dirty="0"/>
              <a:t>What is your purpose for sharing this reflection</a:t>
            </a:r>
            <a:r>
              <a:rPr lang="en-US" i="1" baseline="0" dirty="0"/>
              <a:t>?</a:t>
            </a:r>
          </a:p>
          <a:p>
            <a:r>
              <a:rPr lang="en-US" i="1" baseline="0" dirty="0"/>
              <a:t>Is it at the end of a unit or project?  </a:t>
            </a:r>
          </a:p>
          <a:p>
            <a:r>
              <a:rPr lang="en-US" i="1" baseline="0" dirty="0"/>
              <a:t>Are you sharing this reflection, at the attainment of a learning goal you set for yourself?  </a:t>
            </a:r>
          </a:p>
          <a:p>
            <a:r>
              <a:rPr lang="en-US" i="1" baseline="0" dirty="0"/>
              <a:t>Is it at the end of a course?  </a:t>
            </a:r>
          </a:p>
          <a:p>
            <a:endParaRPr lang="en-US" baseline="0" dirty="0"/>
          </a:p>
          <a:p>
            <a:r>
              <a:rPr lang="en-US" baseline="0" dirty="0"/>
              <a:t>State your purpose for the reflection or even the purpose of the learning experience or learning goal.  Be clear and be specific in stating your purpose.</a:t>
            </a:r>
            <a:endParaRPr lang="en-US" dirty="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2</a:t>
            </a:fld>
            <a:endParaRPr lang="en-US" dirty="0"/>
          </a:p>
        </p:txBody>
      </p:sp>
    </p:spTree>
    <p:extLst>
      <p:ext uri="{BB962C8B-B14F-4D97-AF65-F5344CB8AC3E}">
        <p14:creationId xmlns:p14="http://schemas.microsoft.com/office/powerpoint/2010/main" xmlns="" val="3144734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Description of what you learned in your own words on one side.</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Include information about the topic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Details about the topic will also be helpful here.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Tell the story of your learning experience.  Just like a story there should always be a beginning, middle and an end.</a:t>
            </a:r>
          </a:p>
          <a:p>
            <a:r>
              <a:rPr lang="en-US" b="0" i="1" dirty="0">
                <a:latin typeface="Segoe UI" panose="020B0502040204020203" pitchFamily="34" charset="0"/>
                <a:cs typeface="Segoe UI" panose="020B0502040204020203" pitchFamily="34" charset="0"/>
              </a:rPr>
              <a:t>On the other side, you can add a graphic that provides evidence of what you learned.</a:t>
            </a:r>
          </a:p>
          <a:p>
            <a:endParaRPr lang="en-US" dirty="0"/>
          </a:p>
          <a:p>
            <a:r>
              <a:rPr lang="en-US" dirty="0"/>
              <a:t>Feel free to use more than one slide to reflect upon your process.  It also helps to add some video of your process.</a:t>
            </a:r>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4</a:t>
            </a:fld>
            <a:endParaRPr lang="en-US" dirty="0"/>
          </a:p>
        </p:txBody>
      </p:sp>
    </p:spTree>
    <p:extLst>
      <p:ext uri="{BB962C8B-B14F-4D97-AF65-F5344CB8AC3E}">
        <p14:creationId xmlns:p14="http://schemas.microsoft.com/office/powerpoint/2010/main" xmlns="" val="352591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What was important about this learning experience?</a:t>
            </a:r>
          </a:p>
          <a:p>
            <a:r>
              <a:rPr lang="en-US" b="0" i="1" dirty="0">
                <a:latin typeface="Segoe UI" panose="020B0502040204020203" pitchFamily="34" charset="0"/>
                <a:cs typeface="Segoe UI" panose="020B0502040204020203" pitchFamily="34" charset="0"/>
              </a:rPr>
              <a:t>How is it relevant to your course, yourself, or your society or community?</a:t>
            </a:r>
          </a:p>
          <a:p>
            <a:r>
              <a:rPr lang="en-US" b="0" i="1" dirty="0">
                <a:latin typeface="Segoe UI" panose="020B0502040204020203" pitchFamily="34" charset="0"/>
                <a:cs typeface="Segoe UI" panose="020B0502040204020203" pitchFamily="34" charset="0"/>
              </a:rPr>
              <a:t>Why is this significant?</a:t>
            </a:r>
          </a:p>
          <a:p>
            <a:endParaRPr lang="en-US" dirty="0"/>
          </a:p>
          <a:p>
            <a:r>
              <a:rPr lang="en-US" dirty="0"/>
              <a:t>This SmartArt allows you add images and text to help outline your process.  If a picture is worth a thousand words, then pictures and words should help you communicate this reflection on learning perfectly!  You can always click on Insert&gt;SmartArt to change this graphic or select the graphic and click on the Design contextual menu to change the colors.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pPr/>
              <a:t>6</a:t>
            </a:fld>
            <a:endParaRPr lang="en-US" dirty="0"/>
          </a:p>
        </p:txBody>
      </p:sp>
    </p:spTree>
    <p:extLst>
      <p:ext uri="{BB962C8B-B14F-4D97-AF65-F5344CB8AC3E}">
        <p14:creationId xmlns:p14="http://schemas.microsoft.com/office/powerpoint/2010/main" xmlns="" val="1528170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What steps will you be taking as a result of this learning experience?</a:t>
            </a:r>
          </a:p>
          <a:p>
            <a:r>
              <a:rPr lang="en-US" b="0" i="1" dirty="0">
                <a:latin typeface="Segoe UI" panose="020B0502040204020203" pitchFamily="34" charset="0"/>
                <a:cs typeface="Segoe UI" panose="020B0502040204020203" pitchFamily="34" charset="0"/>
              </a:rPr>
              <a:t>Did you learn from any failed experiences?  How will you do things differently?</a:t>
            </a:r>
          </a:p>
          <a:p>
            <a:r>
              <a:rPr lang="en-US" b="0" i="1" dirty="0">
                <a:latin typeface="Segoe UI" panose="020B0502040204020203" pitchFamily="34" charset="0"/>
                <a:cs typeface="Segoe UI" panose="020B0502040204020203" pitchFamily="34" charset="0"/>
              </a:rPr>
              <a:t>What advice will you give to others so they can learn from your experiences?</a:t>
            </a:r>
          </a:p>
          <a:p>
            <a:r>
              <a:rPr lang="en-US" b="0" i="1" dirty="0">
                <a:latin typeface="Segoe UI" panose="020B0502040204020203" pitchFamily="34" charset="0"/>
                <a:cs typeface="Segoe UI" panose="020B0502040204020203" pitchFamily="34" charset="0"/>
              </a:rPr>
              <a:t>How can you share what you learned with a real-world audience?  </a:t>
            </a:r>
          </a:p>
          <a:p>
            <a:endParaRPr lang="en-US" dirty="0"/>
          </a:p>
          <a:p>
            <a:r>
              <a:rPr lang="en-US" b="1" dirty="0"/>
              <a:t>Some examples of next steps might be: </a:t>
            </a:r>
          </a:p>
          <a:p>
            <a:pPr marL="228600" indent="-228600">
              <a:buAutoNum type="arabicPeriod"/>
            </a:pPr>
            <a:r>
              <a:rPr lang="en-US" dirty="0"/>
              <a:t>After</a:t>
            </a:r>
            <a:r>
              <a:rPr lang="en-US" baseline="0" dirty="0"/>
              <a:t> delivering my first persuasive presentation, I am thinking about joining the debate team.</a:t>
            </a:r>
          </a:p>
          <a:p>
            <a:pPr marL="228600" indent="-228600">
              <a:buAutoNum type="arabicPeriod"/>
            </a:pPr>
            <a:r>
              <a:rPr lang="en-US" baseline="0" dirty="0"/>
              <a:t>After making my first film, I’m considering entering it in our school film festival or local film festival.</a:t>
            </a:r>
          </a:p>
          <a:p>
            <a:pPr marL="228600" indent="-228600">
              <a:buAutoNum type="arabicPeriod"/>
            </a:pPr>
            <a:r>
              <a:rPr lang="en-US" baseline="0" dirty="0"/>
              <a:t>After connecting with this career expert, I’d like to do some research on that career field because it sounds interesting to me.</a:t>
            </a:r>
          </a:p>
          <a:p>
            <a:pPr marL="0" indent="0">
              <a:buNone/>
            </a:pPr>
            <a:endParaRPr lang="en-US" dirty="0"/>
          </a:p>
          <a:p>
            <a:r>
              <a:rPr lang="en-US" dirty="0"/>
              <a:t>This SmartArt allows you add images and text to help outline your process.  If a picture is worth a thousand words, then pictures and words should help you communicate this reflection on learning perfectly!  You can always click on Insert&gt;SmartArt to change this graphic or select the graphic and click on the Design contextual menu to change the colors.</a:t>
            </a:r>
          </a:p>
          <a:p>
            <a:endParaRPr lang="en-US" dirty="0"/>
          </a:p>
          <a:p>
            <a:r>
              <a:rPr lang="en-US" dirty="0"/>
              <a:t>Feel free to use more than one slide to share your next steps.  It also helps to add some video content to explain your message.</a:t>
            </a:r>
          </a:p>
        </p:txBody>
      </p:sp>
      <p:sp>
        <p:nvSpPr>
          <p:cNvPr id="4" name="Slide Number Placeholder 3"/>
          <p:cNvSpPr>
            <a:spLocks noGrp="1"/>
          </p:cNvSpPr>
          <p:nvPr>
            <p:ph type="sldNum" sz="quarter" idx="10"/>
          </p:nvPr>
        </p:nvSpPr>
        <p:spPr/>
        <p:txBody>
          <a:bodyPr/>
          <a:lstStyle/>
          <a:p>
            <a:fld id="{D5D79418-37EB-4378-AD22-89DBB000B0DA}" type="slidenum">
              <a:rPr lang="en-US" smtClean="0"/>
              <a:pPr/>
              <a:t>8</a:t>
            </a:fld>
            <a:endParaRPr lang="en-US" dirty="0"/>
          </a:p>
        </p:txBody>
      </p:sp>
    </p:spTree>
    <p:extLst>
      <p:ext uri="{BB962C8B-B14F-4D97-AF65-F5344CB8AC3E}">
        <p14:creationId xmlns:p14="http://schemas.microsoft.com/office/powerpoint/2010/main" xmlns="" val="629571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DD826893-9059-400D-A708-615823828BC9}"/>
              </a:ext>
            </a:extLst>
          </p:cNvPr>
          <p:cNvGrpSpPr/>
          <p:nvPr userDrawn="1"/>
        </p:nvGrpSpPr>
        <p:grpSpPr bwMode="ltGray">
          <a:xfrm>
            <a:off x="7232499" y="-159283"/>
            <a:ext cx="4959501" cy="5525761"/>
            <a:chOff x="7232499" y="-159283"/>
            <a:chExt cx="4959501" cy="5525761"/>
          </a:xfrm>
          <a:solidFill>
            <a:srgbClr val="76280B">
              <a:alpha val="60000"/>
            </a:srgbClr>
          </a:solidFill>
        </p:grpSpPr>
        <p:pic>
          <p:nvPicPr>
            <p:cNvPr id="10" name="Graphic 9" descr="Single gear">
              <a:extLst>
                <a:ext uri="{FF2B5EF4-FFF2-40B4-BE49-F238E27FC236}">
                  <a16:creationId xmlns:a16="http://schemas.microsoft.com/office/drawing/2014/main" xmlns="" id="{4BD7AE3B-6321-488C-8378-B441F7AC62C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1" name="Graphic 10" descr="Single gear">
              <a:extLst>
                <a:ext uri="{FF2B5EF4-FFF2-40B4-BE49-F238E27FC236}">
                  <a16:creationId xmlns:a16="http://schemas.microsoft.com/office/drawing/2014/main" xmlns="" id="{52566813-48BF-44A8-9FBD-C9035FDE143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a16="http://schemas.microsoft.com/office/drawing/2014/main" xmlns="" id="{C9098912-FEFB-4951-B070-7ED0F1D4555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486478"/>
              <a:ext cx="2880000" cy="2880000"/>
            </a:xfrm>
            <a:prstGeom prst="rect">
              <a:avLst/>
            </a:prstGeom>
          </p:spPr>
        </p:pic>
        <p:pic>
          <p:nvPicPr>
            <p:cNvPr id="15" name="Graphic 14" descr="Single gear">
              <a:extLst>
                <a:ext uri="{FF2B5EF4-FFF2-40B4-BE49-F238E27FC236}">
                  <a16:creationId xmlns:a16="http://schemas.microsoft.com/office/drawing/2014/main" xmlns="" id="{7187CCFC-946C-4708-98C2-CC97857A5160}"/>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sp>
        <p:nvSpPr>
          <p:cNvPr id="9" name="Rectangle 8"/>
          <p:cNvSpPr/>
          <p:nvPr/>
        </p:nvSpPr>
        <p:spPr bwMode="ltGray">
          <a:xfrm>
            <a:off x="1704975" y="2598834"/>
            <a:ext cx="8782050" cy="1660332"/>
          </a:xfrm>
          <a:prstGeom prst="rect">
            <a:avLst/>
          </a:prstGeom>
          <a:solidFill>
            <a:schemeClr val="bg1">
              <a:lumMod val="85000"/>
              <a:lumOff val="1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828293" y="2742465"/>
            <a:ext cx="8494463" cy="1373070"/>
          </a:xfrm>
        </p:spPr>
        <p:txBody>
          <a:bodyPr anchor="b">
            <a:noAutofit/>
          </a:bodyPr>
          <a:lstStyle>
            <a:lvl1pPr algn="ctr">
              <a:defRPr sz="5400"/>
            </a:lvl1pPr>
          </a:lstStyle>
          <a:p>
            <a:r>
              <a:rPr lang="en-US" noProof="0" smtClean="0"/>
              <a:t>Click to edit Master title style</a:t>
            </a:r>
            <a:endParaRPr lang="en-US" noProof="0"/>
          </a:p>
        </p:txBody>
      </p:sp>
      <p:sp>
        <p:nvSpPr>
          <p:cNvPr id="3" name="Subtitle 2"/>
          <p:cNvSpPr>
            <a:spLocks noGrp="1"/>
          </p:cNvSpPr>
          <p:nvPr>
            <p:ph type="subTitle" idx="1"/>
          </p:nvPr>
        </p:nvSpPr>
        <p:spPr>
          <a:xfrm>
            <a:off x="1828799" y="4394039"/>
            <a:ext cx="8493957" cy="1117687"/>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smtClean="0"/>
              <a:t>Click to edit Master subtitle style</a:t>
            </a:r>
            <a:endParaRPr lang="en-US" noProof="0"/>
          </a:p>
        </p:txBody>
      </p:sp>
      <p:sp>
        <p:nvSpPr>
          <p:cNvPr id="4" name="Date Placeholder 3"/>
          <p:cNvSpPr>
            <a:spLocks noGrp="1"/>
          </p:cNvSpPr>
          <p:nvPr>
            <p:ph type="dt" sz="half" idx="10"/>
          </p:nvPr>
        </p:nvSpPr>
        <p:spPr>
          <a:xfrm>
            <a:off x="8112956" y="5936187"/>
            <a:ext cx="2743200" cy="365125"/>
          </a:xfrm>
        </p:spPr>
        <p:txBody>
          <a:bodyPr/>
          <a:lstStyle/>
          <a:p>
            <a:fld id="{616D6166-2B42-4F11-BAA6-8ABAE1BE810C}" type="datetimeFigureOut">
              <a:rPr lang="en-US" noProof="0" smtClean="0"/>
              <a:pPr/>
              <a:t>3/23/2020</a:t>
            </a:fld>
            <a:endParaRPr lang="en-US" noProof="0" dirty="0"/>
          </a:p>
        </p:txBody>
      </p:sp>
      <p:sp>
        <p:nvSpPr>
          <p:cNvPr id="5" name="Footer Placeholder 4"/>
          <p:cNvSpPr>
            <a:spLocks noGrp="1"/>
          </p:cNvSpPr>
          <p:nvPr>
            <p:ph type="ftr" sz="quarter" idx="11"/>
          </p:nvPr>
        </p:nvSpPr>
        <p:spPr>
          <a:xfrm>
            <a:off x="1242296" y="5936188"/>
            <a:ext cx="6870660" cy="365125"/>
          </a:xfrm>
        </p:spPr>
        <p:txBody>
          <a:bodyPr/>
          <a:lstStyle/>
          <a:p>
            <a:r>
              <a:rPr lang="en-US" noProof="0" dirty="0"/>
              <a:t>Add a footer</a:t>
            </a:r>
          </a:p>
        </p:txBody>
      </p:sp>
      <p:sp>
        <p:nvSpPr>
          <p:cNvPr id="12" name="Rectangle 11">
            <a:extLst>
              <a:ext uri="{FF2B5EF4-FFF2-40B4-BE49-F238E27FC236}">
                <a16:creationId xmlns:a16="http://schemas.microsoft.com/office/drawing/2014/main" xmlns="" id="{10A59AF3-34E3-4F2D-B219-533C8164A410}"/>
              </a:ext>
            </a:extLst>
          </p:cNvPr>
          <p:cNvSpPr/>
          <p:nvPr userDrawn="1"/>
        </p:nvSpPr>
        <p:spPr>
          <a:xfrm>
            <a:off x="0" y="2590078"/>
            <a:ext cx="1602997" cy="1660332"/>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xmlns="" id="{3B98DDA9-3997-4600-985C-44C2CABD0BA3}"/>
              </a:ext>
            </a:extLst>
          </p:cNvPr>
          <p:cNvSpPr/>
          <p:nvPr userDrawn="1"/>
        </p:nvSpPr>
        <p:spPr>
          <a:xfrm>
            <a:off x="10606797" y="2590077"/>
            <a:ext cx="1602997" cy="1660331"/>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6" name="Slide Number Placeholder 5"/>
          <p:cNvSpPr>
            <a:spLocks noGrp="1"/>
          </p:cNvSpPr>
          <p:nvPr>
            <p:ph type="sldNum" sz="quarter" idx="12"/>
          </p:nvPr>
        </p:nvSpPr>
        <p:spPr>
          <a:xfrm>
            <a:off x="10803518" y="2750779"/>
            <a:ext cx="1171888" cy="1356442"/>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88896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AC2D2AED-B2EF-46D8-BC7C-81AE25C80786}"/>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8" name="Graphic 7" descr="Single gear">
              <a:extLst>
                <a:ext uri="{FF2B5EF4-FFF2-40B4-BE49-F238E27FC236}">
                  <a16:creationId xmlns:a16="http://schemas.microsoft.com/office/drawing/2014/main" xmlns="" id="{2F9289FC-9317-4EC5-8064-00D34185019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9" name="Graphic 8" descr="Single gear">
              <a:extLst>
                <a:ext uri="{FF2B5EF4-FFF2-40B4-BE49-F238E27FC236}">
                  <a16:creationId xmlns:a16="http://schemas.microsoft.com/office/drawing/2014/main" xmlns="" id="{09784D29-4AB9-4581-A176-2BC2AD58F82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0" name="Graphic 9" descr="Single gear">
              <a:extLst>
                <a:ext uri="{FF2B5EF4-FFF2-40B4-BE49-F238E27FC236}">
                  <a16:creationId xmlns:a16="http://schemas.microsoft.com/office/drawing/2014/main" xmlns="" id="{25EF2775-3EFB-4A64-8FAF-4D8B56AE073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11" name="Graphic 10" descr="Single gear">
              <a:extLst>
                <a:ext uri="{FF2B5EF4-FFF2-40B4-BE49-F238E27FC236}">
                  <a16:creationId xmlns:a16="http://schemas.microsoft.com/office/drawing/2014/main" xmlns="" id="{A34C11DA-4074-454D-800C-0FC5FBF1CD12}"/>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5" name="Picture 4" descr="HD-ShadowShort.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3" name="Footer Placeholder 2"/>
          <p:cNvSpPr>
            <a:spLocks noGrp="1"/>
          </p:cNvSpPr>
          <p:nvPr>
            <p:ph type="ftr" sz="quarter" idx="11"/>
          </p:nvPr>
        </p:nvSpPr>
        <p:spPr/>
        <p:txBody>
          <a:bodyPr/>
          <a:lstStyle/>
          <a:p>
            <a:r>
              <a:rPr lang="en-US" noProof="0" dirty="0"/>
              <a:t>Add a footer</a:t>
            </a:r>
          </a:p>
        </p:txBody>
      </p:sp>
      <p:sp>
        <p:nvSpPr>
          <p:cNvPr id="4" name="Slide Number Placeholder 3"/>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735406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xmlns=""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a16="http://schemas.microsoft.com/office/drawing/2014/main" xmlns=""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a16="http://schemas.microsoft.com/office/drawing/2014/main" xmlns="" id="{62BA598A-71EC-4BD4-8924-8F16E990AF5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a16="http://schemas.microsoft.com/office/drawing/2014/main" xmlns="" id="{2086399E-589B-48EE-B396-961A783106E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a16="http://schemas.microsoft.com/office/drawing/2014/main" xmlns="" id="{F2A039E4-F69C-4905-B047-6891B77F8CA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en-US" noProof="0" smtClean="0"/>
              <a:t>Click to edit Master title style</a:t>
            </a:r>
            <a:endParaRPr lang="en-US" noProof="0"/>
          </a:p>
        </p:txBody>
      </p:sp>
      <p:sp>
        <p:nvSpPr>
          <p:cNvPr id="3" name="Content Placeholder 2"/>
          <p:cNvSpPr>
            <a:spLocks noGrp="1"/>
          </p:cNvSpPr>
          <p:nvPr>
            <p:ph idx="1"/>
          </p:nvPr>
        </p:nvSpPr>
        <p:spPr>
          <a:xfrm>
            <a:off x="6438446" y="2336873"/>
            <a:ext cx="5608336" cy="3599313"/>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24329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20702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xmlns=""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a16="http://schemas.microsoft.com/office/drawing/2014/main" xmlns=""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a16="http://schemas.microsoft.com/office/drawing/2014/main" xmlns="" id="{62BA598A-71EC-4BD4-8924-8F16E990AF5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a16="http://schemas.microsoft.com/office/drawing/2014/main" xmlns="" id="{2086399E-589B-48EE-B396-961A783106E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a16="http://schemas.microsoft.com/office/drawing/2014/main" xmlns="" id="{F2A039E4-F69C-4905-B047-6891B77F8CAA}"/>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2432922" y="2336872"/>
            <a:ext cx="2620817"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pPr/>
              <a:t>‹#›</a:t>
            </a:fld>
            <a:endParaRPr lang="en-US" noProof="0" dirty="0"/>
          </a:p>
        </p:txBody>
      </p:sp>
      <p:sp>
        <p:nvSpPr>
          <p:cNvPr id="16" name="Picture Placeholder 2">
            <a:extLst>
              <a:ext uri="{FF2B5EF4-FFF2-40B4-BE49-F238E27FC236}">
                <a16:creationId xmlns:a16="http://schemas.microsoft.com/office/drawing/2014/main" xmlns="" id="{5E59F855-D2A7-4662-804E-17B59CD1A41D}"/>
              </a:ext>
            </a:extLst>
          </p:cNvPr>
          <p:cNvSpPr>
            <a:spLocks noGrp="1"/>
          </p:cNvSpPr>
          <p:nvPr>
            <p:ph type="pic" idx="1"/>
          </p:nvPr>
        </p:nvSpPr>
        <p:spPr>
          <a:xfrm>
            <a:off x="5213022" y="2327474"/>
            <a:ext cx="6833757" cy="360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Tree>
    <p:extLst>
      <p:ext uri="{BB962C8B-B14F-4D97-AF65-F5344CB8AC3E}">
        <p14:creationId xmlns:p14="http://schemas.microsoft.com/office/powerpoint/2010/main" xmlns="" val="2275739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1090482"/>
          </a:xfrm>
        </p:spPr>
        <p:txBody>
          <a:bodyPr anchor="ctr" anchorCtr="0">
            <a:normAutofit/>
          </a:bodyPr>
          <a:lstStyle>
            <a:lvl1pPr>
              <a:defRPr sz="2400"/>
            </a:lvl1pPr>
          </a:lstStyle>
          <a:p>
            <a:r>
              <a:rPr lang="en-US" noProof="0" smtClean="0"/>
              <a:t>Click to edit Master title style</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309"/>
            <a:ext cx="1154151" cy="1090789"/>
          </a:xfrm>
        </p:spPr>
        <p:txBody>
          <a:bodyPr/>
          <a:lstStyle/>
          <a:p>
            <a:fld id="{9E3FA76C-C565-46B6-8652-D75785E2521F}" type="slidenum">
              <a:rPr lang="en-US" noProof="0" smtClean="0"/>
              <a:pPr/>
              <a:t>‹#›</a:t>
            </a:fld>
            <a:endParaRPr lang="en-US" noProof="0" dirty="0"/>
          </a:p>
        </p:txBody>
      </p:sp>
      <p:sp>
        <p:nvSpPr>
          <p:cNvPr id="13" name="SmartArt Placeholder 12">
            <a:extLst>
              <a:ext uri="{FF2B5EF4-FFF2-40B4-BE49-F238E27FC236}">
                <a16:creationId xmlns:a16="http://schemas.microsoft.com/office/drawing/2014/main" xmlns="" id="{DBD7FBFD-679C-4A5B-A176-220004B60453}"/>
              </a:ext>
            </a:extLst>
          </p:cNvPr>
          <p:cNvSpPr>
            <a:spLocks noGrp="1"/>
          </p:cNvSpPr>
          <p:nvPr>
            <p:ph type="dgm" sz="quarter" idx="13"/>
          </p:nvPr>
        </p:nvSpPr>
        <p:spPr>
          <a:xfrm>
            <a:off x="680321" y="386862"/>
            <a:ext cx="9614617" cy="3867638"/>
          </a:xfrm>
        </p:spPr>
        <p:txBody>
          <a:bodyPr/>
          <a:lstStyle/>
          <a:p>
            <a:r>
              <a:rPr lang="en-US" noProof="0" smtClean="0"/>
              <a:t>Click icon to add SmartArt graphic</a:t>
            </a:r>
            <a:endParaRPr lang="en-US" noProof="0" dirty="0"/>
          </a:p>
        </p:txBody>
      </p:sp>
    </p:spTree>
    <p:extLst>
      <p:ext uri="{BB962C8B-B14F-4D97-AF65-F5344CB8AC3E}">
        <p14:creationId xmlns:p14="http://schemas.microsoft.com/office/powerpoint/2010/main" xmlns="" val="352599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xmlns="" id="{22B243BA-55F2-42F1-B294-0EB708FCD888}"/>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xmlns="" id="{46408269-63CF-4017-AC0D-C35B044D3076}"/>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xmlns="" id="{7A3695B4-ADE3-45A9-8119-67D5F83A8C31}"/>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xmlns="" id="{6B8F0030-0551-4558-8533-64D2E4838DB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xmlns="" id="{59607E3E-29E0-44E4-899A-0955FA4D3671}"/>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xmlns="" id="{AD4251FC-462A-4B83-9F84-2358E52E31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5" name="Date Placeholder 4"/>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615"/>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2514006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xmlns="" id="{D7FCAB52-C8F0-4659-9B95-C792632631CE}"/>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9" name="Graphic 18" descr="Single gear">
              <a:extLst>
                <a:ext uri="{FF2B5EF4-FFF2-40B4-BE49-F238E27FC236}">
                  <a16:creationId xmlns:a16="http://schemas.microsoft.com/office/drawing/2014/main" xmlns="" id="{5E98770F-9E46-4F69-9A76-F671813AF57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20" name="Graphic 19" descr="Single gear">
              <a:extLst>
                <a:ext uri="{FF2B5EF4-FFF2-40B4-BE49-F238E27FC236}">
                  <a16:creationId xmlns:a16="http://schemas.microsoft.com/office/drawing/2014/main" xmlns="" id="{F08BF8CF-C3C2-4767-B88B-DE07E6A628E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1" name="Graphic 20" descr="Single gear">
              <a:extLst>
                <a:ext uri="{FF2B5EF4-FFF2-40B4-BE49-F238E27FC236}">
                  <a16:creationId xmlns:a16="http://schemas.microsoft.com/office/drawing/2014/main" xmlns="" id="{E63AFEB7-4AAE-448E-8B0B-C2F2287771A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2" name="Graphic 21" descr="Single gear">
              <a:extLst>
                <a:ext uri="{FF2B5EF4-FFF2-40B4-BE49-F238E27FC236}">
                  <a16:creationId xmlns:a16="http://schemas.microsoft.com/office/drawing/2014/main" xmlns="" id="{E279C731-1AAF-453A-94B0-6CC29203950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1" name="Picture 10"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noProof="0" smtClean="0"/>
              <a:t>Click to edit Master title style</a:t>
            </a:r>
            <a:endParaRPr lang="en-US" noProof="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5" name="Date Placeholder 4"/>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09925"/>
            <a:ext cx="1154151" cy="1090789"/>
          </a:xfrm>
        </p:spPr>
        <p:txBody>
          <a:bodyPr/>
          <a:lstStyle/>
          <a:p>
            <a:fld id="{9E3FA76C-C565-46B6-8652-D75785E2521F}" type="slidenum">
              <a:rPr lang="en-US" noProof="0" smtClean="0"/>
              <a:pPr/>
              <a:t>‹#›</a:t>
            </a:fld>
            <a:endParaRPr lang="en-US" noProof="0"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noProof="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noProof="0" dirty="0">
                <a:solidFill>
                  <a:schemeClr val="tx1"/>
                </a:solidFill>
                <a:effectLst/>
              </a:rPr>
              <a:t>”</a:t>
            </a:r>
          </a:p>
        </p:txBody>
      </p:sp>
    </p:spTree>
    <p:extLst>
      <p:ext uri="{BB962C8B-B14F-4D97-AF65-F5344CB8AC3E}">
        <p14:creationId xmlns:p14="http://schemas.microsoft.com/office/powerpoint/2010/main" xmlns="" val="333132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8CB2BD5A-C0EC-4AC1-BBF1-851D8321B964}"/>
              </a:ext>
            </a:extLst>
          </p:cNvPr>
          <p:cNvGrpSpPr/>
          <p:nvPr userDrawn="1"/>
        </p:nvGrpSpPr>
        <p:grpSpPr>
          <a:xfrm rot="5400000">
            <a:off x="188826" y="1282475"/>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xmlns="" id="{538A56DB-6938-460F-9BB3-A0A34C234B3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xmlns="" id="{E2A1D679-9D00-4DC7-82EC-B6C33270E7F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xmlns="" id="{8DFB6E86-77FA-4731-B7FA-5A63254A3E6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xmlns="" id="{982D40F0-DDB8-45E0-B9D1-5964842C730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xmlns="" id="{D744A42C-4948-489C-8EB2-12C65C47E90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9" name="Picture 8"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4189" y="5928628"/>
            <a:ext cx="10437812" cy="321164"/>
          </a:xfrm>
          <a:prstGeom prst="rect">
            <a:avLst/>
          </a:prstGeom>
        </p:spPr>
      </p:pic>
      <p:sp>
        <p:nvSpPr>
          <p:cNvPr id="11" name="Rectangle 10"/>
          <p:cNvSpPr/>
          <p:nvPr/>
        </p:nvSpPr>
        <p:spPr bwMode="ltGray">
          <a:xfrm>
            <a:off x="1754188"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4931" y="4556102"/>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77332" y="4711615"/>
            <a:ext cx="9613862" cy="588535"/>
          </a:xfrm>
        </p:spPr>
        <p:txBody>
          <a:bodyPr anchor="b"/>
          <a:lstStyle>
            <a:lvl1pPr>
              <a:defRPr sz="3200"/>
            </a:lvl1pPr>
          </a:lstStyle>
          <a:p>
            <a:r>
              <a:rPr lang="en-US" noProof="0" smtClean="0"/>
              <a:t>Click to edit Master title style</a:t>
            </a:r>
            <a:endParaRPr lang="en-US" noProof="0"/>
          </a:p>
        </p:txBody>
      </p:sp>
      <p:sp>
        <p:nvSpPr>
          <p:cNvPr id="4" name="Text Placeholder 3"/>
          <p:cNvSpPr>
            <a:spLocks noGrp="1"/>
          </p:cNvSpPr>
          <p:nvPr>
            <p:ph type="body" sz="half" idx="2"/>
          </p:nvPr>
        </p:nvSpPr>
        <p:spPr>
          <a:xfrm>
            <a:off x="2177333"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5" name="Date Placeholder 4"/>
          <p:cNvSpPr>
            <a:spLocks noGrp="1"/>
          </p:cNvSpPr>
          <p:nvPr>
            <p:ph type="dt" sz="half" idx="10"/>
          </p:nvPr>
        </p:nvSpPr>
        <p:spPr>
          <a:xfrm>
            <a:off x="9047994" y="5936187"/>
            <a:ext cx="2743200" cy="365125"/>
          </a:xfrm>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a:xfrm>
            <a:off x="2177334"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38697" y="4698039"/>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568936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xmlns="" id="{BFC60FB4-27C2-4896-9B64-2DFE33815CE2}"/>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24" name="Graphic 23" descr="Single gear">
              <a:extLst>
                <a:ext uri="{FF2B5EF4-FFF2-40B4-BE49-F238E27FC236}">
                  <a16:creationId xmlns:a16="http://schemas.microsoft.com/office/drawing/2014/main" xmlns="" id="{EE89D477-BED5-4149-965A-0C122D97A012}"/>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25" name="Graphic 24" descr="Single gear">
              <a:extLst>
                <a:ext uri="{FF2B5EF4-FFF2-40B4-BE49-F238E27FC236}">
                  <a16:creationId xmlns:a16="http://schemas.microsoft.com/office/drawing/2014/main" xmlns="" id="{5CCE09A4-D09F-43A2-8459-2E9D3E96029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26" name="Graphic 25" descr="Single gear">
              <a:extLst>
                <a:ext uri="{FF2B5EF4-FFF2-40B4-BE49-F238E27FC236}">
                  <a16:creationId xmlns:a16="http://schemas.microsoft.com/office/drawing/2014/main" xmlns="" id="{9A46A1B3-2A0B-4FFE-AE15-A11187E434D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27" name="Graphic 26" descr="Single gear">
              <a:extLst>
                <a:ext uri="{FF2B5EF4-FFF2-40B4-BE49-F238E27FC236}">
                  <a16:creationId xmlns:a16="http://schemas.microsoft.com/office/drawing/2014/main" xmlns="" id="{D4F4A02A-94BC-4984-A372-3B77FC854C2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noProof="0" smtClean="0"/>
              <a:t>Click to edit Master title style</a:t>
            </a:r>
            <a:endParaRPr lang="en-US" noProof="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3" name="Date Placeholder 2"/>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528377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3 Column">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xmlns="" id="{D1F89FDF-9788-47AD-B230-0314E7C8D087}"/>
              </a:ext>
            </a:extLst>
          </p:cNvPr>
          <p:cNvGrpSpPr/>
          <p:nvPr userDrawn="1"/>
        </p:nvGrpSpPr>
        <p:grpSpPr>
          <a:xfrm rot="10800000">
            <a:off x="99308" y="75467"/>
            <a:ext cx="5378800" cy="5588856"/>
            <a:chOff x="-424090" y="303112"/>
            <a:chExt cx="5378800" cy="5588856"/>
          </a:xfrm>
          <a:solidFill>
            <a:srgbClr val="F6BF73">
              <a:alpha val="30196"/>
            </a:srgbClr>
          </a:solidFill>
        </p:grpSpPr>
        <p:pic>
          <p:nvPicPr>
            <p:cNvPr id="19" name="Graphic 18" descr="Single gear">
              <a:extLst>
                <a:ext uri="{FF2B5EF4-FFF2-40B4-BE49-F238E27FC236}">
                  <a16:creationId xmlns:a16="http://schemas.microsoft.com/office/drawing/2014/main" xmlns="" id="{9CD6B783-A97E-437E-B4E2-F7D761F0A2EB}"/>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20" name="Graphic 19" descr="Single gear">
              <a:extLst>
                <a:ext uri="{FF2B5EF4-FFF2-40B4-BE49-F238E27FC236}">
                  <a16:creationId xmlns:a16="http://schemas.microsoft.com/office/drawing/2014/main" xmlns="" id="{4699BB72-0480-4165-8D15-316CEED8CEB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21" name="Graphic 20" descr="Single gear">
              <a:extLst>
                <a:ext uri="{FF2B5EF4-FFF2-40B4-BE49-F238E27FC236}">
                  <a16:creationId xmlns:a16="http://schemas.microsoft.com/office/drawing/2014/main" xmlns="" id="{685C07D9-1911-4085-8555-C992A61B10C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22" name="Graphic 21" descr="Single gear">
              <a:extLst>
                <a:ext uri="{FF2B5EF4-FFF2-40B4-BE49-F238E27FC236}">
                  <a16:creationId xmlns:a16="http://schemas.microsoft.com/office/drawing/2014/main" xmlns="" id="{D621B3C3-2371-4ED0-BC1D-87AABF852BD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23" name="Graphic 22" descr="Single gear">
              <a:extLst>
                <a:ext uri="{FF2B5EF4-FFF2-40B4-BE49-F238E27FC236}">
                  <a16:creationId xmlns:a16="http://schemas.microsoft.com/office/drawing/2014/main" xmlns="" id="{D7D15287-50FE-4441-BA06-D454D73F7EF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43076"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3" name="Date Placeholder 2"/>
          <p:cNvSpPr>
            <a:spLocks noGrp="1"/>
          </p:cNvSpPr>
          <p:nvPr>
            <p:ph type="dt" sz="half" idx="10"/>
          </p:nvPr>
        </p:nvSpPr>
        <p:spPr>
          <a:xfrm>
            <a:off x="8989256" y="5936187"/>
            <a:ext cx="2743200" cy="365125"/>
          </a:xfrm>
        </p:spPr>
        <p:txBody>
          <a:bodyPr/>
          <a:lstStyle/>
          <a:p>
            <a:fld id="{616D6166-2B42-4F11-BAA6-8ABAE1BE810C}" type="datetimeFigureOut">
              <a:rPr lang="en-US" noProof="0" smtClean="0"/>
              <a:pPr/>
              <a:t>3/23/2020</a:t>
            </a:fld>
            <a:endParaRPr lang="en-US" noProof="0" dirty="0"/>
          </a:p>
        </p:txBody>
      </p:sp>
      <p:sp>
        <p:nvSpPr>
          <p:cNvPr id="4" name="Footer Placeholder 3"/>
          <p:cNvSpPr>
            <a:spLocks noGrp="1"/>
          </p:cNvSpPr>
          <p:nvPr>
            <p:ph type="ftr" sz="quarter" idx="11"/>
          </p:nvPr>
        </p:nvSpPr>
        <p:spPr>
          <a:xfrm>
            <a:off x="2118596" y="5936188"/>
            <a:ext cx="6870660" cy="365125"/>
          </a:xfrm>
        </p:spPr>
        <p:txBody>
          <a:bodyPr/>
          <a:lstStyle/>
          <a:p>
            <a:r>
              <a:rPr lang="en-US" noProof="0" dirty="0"/>
              <a:t>Add a footer</a:t>
            </a:r>
          </a:p>
        </p:txBody>
      </p:sp>
      <p:sp>
        <p:nvSpPr>
          <p:cNvPr id="5" name="Slide Number Placeholder 4"/>
          <p:cNvSpPr>
            <a:spLocks noGrp="1"/>
          </p:cNvSpPr>
          <p:nvPr>
            <p:ph type="sldNum" sz="quarter" idx="12"/>
          </p:nvPr>
        </p:nvSpPr>
        <p:spPr>
          <a:xfrm>
            <a:off x="140493" y="748304"/>
            <a:ext cx="1154151" cy="1090789"/>
          </a:xfrm>
        </p:spPr>
        <p:txBody>
          <a:bodyPr/>
          <a:lstStyle/>
          <a:p>
            <a:fld id="{9E3FA76C-C565-46B6-8652-D75785E2521F}" type="slidenum">
              <a:rPr lang="en-US" noProof="0" smtClean="0"/>
              <a:pPr/>
              <a:t>‹#›</a:t>
            </a:fld>
            <a:endParaRPr lang="en-US" noProof="0" dirty="0"/>
          </a:p>
        </p:txBody>
      </p:sp>
      <p:cxnSp>
        <p:nvCxnSpPr>
          <p:cNvPr id="33" name="Straight Connector 32">
            <a:extLst>
              <a:ext uri="{FF2B5EF4-FFF2-40B4-BE49-F238E27FC236}">
                <a16:creationId xmlns:a16="http://schemas.microsoft.com/office/drawing/2014/main" xmlns="" id="{2664D24B-EA78-4E18-9226-569365267E5E}"/>
              </a:ext>
            </a:extLst>
          </p:cNvPr>
          <p:cNvCxnSpPr/>
          <p:nvPr userDrawn="1"/>
        </p:nvCxnSpPr>
        <p:spPr>
          <a:xfrm>
            <a:off x="85711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7" name="Title 1">
            <a:extLst>
              <a:ext uri="{FF2B5EF4-FFF2-40B4-BE49-F238E27FC236}">
                <a16:creationId xmlns:a16="http://schemas.microsoft.com/office/drawing/2014/main" xmlns="" id="{5BE17E03-04A7-46ED-8623-88DFFD7E30B0}"/>
              </a:ext>
            </a:extLst>
          </p:cNvPr>
          <p:cNvSpPr txBox="1">
            <a:spLocks/>
          </p:cNvSpPr>
          <p:nvPr userDrawn="1"/>
        </p:nvSpPr>
        <p:spPr>
          <a:xfrm>
            <a:off x="2106131" y="790252"/>
            <a:ext cx="3060802"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endParaRPr lang="en-US" sz="2400" noProof="0" dirty="0"/>
          </a:p>
        </p:txBody>
      </p:sp>
      <p:cxnSp>
        <p:nvCxnSpPr>
          <p:cNvPr id="38" name="Straight Connector 37">
            <a:extLst>
              <a:ext uri="{FF2B5EF4-FFF2-40B4-BE49-F238E27FC236}">
                <a16:creationId xmlns:a16="http://schemas.microsoft.com/office/drawing/2014/main" xmlns="" id="{A3840076-AFCB-4C84-8E23-85DAD3CBEF3E}"/>
              </a:ext>
            </a:extLst>
          </p:cNvPr>
          <p:cNvCxnSpPr/>
          <p:nvPr userDrawn="1"/>
        </p:nvCxnSpPr>
        <p:spPr>
          <a:xfrm>
            <a:off x="52945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Title 50">
            <a:extLst>
              <a:ext uri="{FF2B5EF4-FFF2-40B4-BE49-F238E27FC236}">
                <a16:creationId xmlns:a16="http://schemas.microsoft.com/office/drawing/2014/main" xmlns="" id="{BBA20603-8433-4B38-976F-F18CF78D6BF9}"/>
              </a:ext>
            </a:extLst>
          </p:cNvPr>
          <p:cNvSpPr>
            <a:spLocks noGrp="1"/>
          </p:cNvSpPr>
          <p:nvPr>
            <p:ph type="title"/>
          </p:nvPr>
        </p:nvSpPr>
        <p:spPr>
          <a:xfrm>
            <a:off x="2106132" y="735087"/>
            <a:ext cx="3060802" cy="1080938"/>
          </a:xfrm>
        </p:spPr>
        <p:txBody>
          <a:bodyPr anchor="ctr" anchorCtr="0"/>
          <a:lstStyle>
            <a:lvl1pPr algn="ctr">
              <a:defRPr/>
            </a:lvl1pPr>
          </a:lstStyle>
          <a:p>
            <a:r>
              <a:rPr lang="en-US" noProof="0" smtClean="0"/>
              <a:t>Click to edit Master title style</a:t>
            </a:r>
            <a:endParaRPr lang="en-US" noProof="0"/>
          </a:p>
        </p:txBody>
      </p:sp>
      <p:sp>
        <p:nvSpPr>
          <p:cNvPr id="53" name="Text Placeholder 52">
            <a:extLst>
              <a:ext uri="{FF2B5EF4-FFF2-40B4-BE49-F238E27FC236}">
                <a16:creationId xmlns:a16="http://schemas.microsoft.com/office/drawing/2014/main" xmlns="" id="{EF340F6C-3335-49B0-AE89-7103CA6A7F5E}"/>
              </a:ext>
            </a:extLst>
          </p:cNvPr>
          <p:cNvSpPr>
            <a:spLocks noGrp="1"/>
          </p:cNvSpPr>
          <p:nvPr>
            <p:ph type="body" sz="quarter" idx="18"/>
          </p:nvPr>
        </p:nvSpPr>
        <p:spPr>
          <a:xfrm>
            <a:off x="5384611" y="735013"/>
            <a:ext cx="3060700" cy="1081087"/>
          </a:xfrm>
        </p:spPr>
        <p:txBody>
          <a:bodyPr anchor="ctr" anchorCtr="0">
            <a:noAutofit/>
          </a:bodyPr>
          <a:lstStyle>
            <a:lvl1pPr marL="0" indent="0" algn="ctr">
              <a:buNone/>
              <a:defRPr sz="3600">
                <a:latin typeface="+mj-lt"/>
              </a:defRPr>
            </a:lvl1pPr>
            <a:lvl2pPr>
              <a:defRPr sz="3600">
                <a:latin typeface="+mj-lt"/>
              </a:defRPr>
            </a:lvl2pPr>
            <a:lvl3pPr>
              <a:defRPr sz="3600">
                <a:latin typeface="+mj-lt"/>
              </a:defRPr>
            </a:lvl3pPr>
            <a:lvl4pPr>
              <a:defRPr sz="3600">
                <a:latin typeface="+mj-lt"/>
              </a:defRPr>
            </a:lvl4pPr>
            <a:lvl5pPr>
              <a:defRPr sz="3600">
                <a:latin typeface="+mj-lt"/>
              </a:defRPr>
            </a:lvl5pPr>
          </a:lstStyle>
          <a:p>
            <a:pPr lvl="0"/>
            <a:r>
              <a:rPr lang="en-US" noProof="0" smtClean="0"/>
              <a:t>Edit Master text styles</a:t>
            </a:r>
          </a:p>
        </p:txBody>
      </p:sp>
      <p:sp>
        <p:nvSpPr>
          <p:cNvPr id="55" name="Text Placeholder 54">
            <a:extLst>
              <a:ext uri="{FF2B5EF4-FFF2-40B4-BE49-F238E27FC236}">
                <a16:creationId xmlns:a16="http://schemas.microsoft.com/office/drawing/2014/main" xmlns="" id="{1F0AD31D-2FFB-40A9-96C2-F4EE3869BC54}"/>
              </a:ext>
            </a:extLst>
          </p:cNvPr>
          <p:cNvSpPr>
            <a:spLocks noGrp="1"/>
          </p:cNvSpPr>
          <p:nvPr>
            <p:ph type="body" sz="quarter" idx="19"/>
          </p:nvPr>
        </p:nvSpPr>
        <p:spPr>
          <a:xfrm>
            <a:off x="8662988" y="746125"/>
            <a:ext cx="3070225" cy="1058862"/>
          </a:xfrm>
        </p:spPr>
        <p:txBody>
          <a:bodyPr anchor="ctr" anchorCtr="0">
            <a:noAutofit/>
          </a:bodyPr>
          <a:lstStyle>
            <a:lvl1pPr marL="0" indent="0" algn="ctr">
              <a:buNone/>
              <a:defRPr sz="3600">
                <a:latin typeface="+mj-lt"/>
              </a:defRPr>
            </a:lvl1pPr>
            <a:lvl2pPr algn="ctr">
              <a:defRPr sz="3600">
                <a:latin typeface="+mj-lt"/>
              </a:defRPr>
            </a:lvl2pPr>
            <a:lvl3pPr algn="ctr">
              <a:defRPr sz="3600">
                <a:latin typeface="+mj-lt"/>
              </a:defRPr>
            </a:lvl3pPr>
            <a:lvl4pPr algn="ctr">
              <a:defRPr sz="3600">
                <a:latin typeface="+mj-lt"/>
              </a:defRPr>
            </a:lvl4pPr>
            <a:lvl5pPr algn="ctr">
              <a:defRPr sz="3600">
                <a:latin typeface="+mj-lt"/>
              </a:defRPr>
            </a:lvl5pPr>
          </a:lstStyle>
          <a:p>
            <a:pPr lvl="0"/>
            <a:r>
              <a:rPr lang="en-US" noProof="0" smtClean="0"/>
              <a:t>Edit Master text styles</a:t>
            </a:r>
          </a:p>
        </p:txBody>
      </p:sp>
      <p:sp>
        <p:nvSpPr>
          <p:cNvPr id="57" name="Content Placeholder 56">
            <a:extLst>
              <a:ext uri="{FF2B5EF4-FFF2-40B4-BE49-F238E27FC236}">
                <a16:creationId xmlns:a16="http://schemas.microsoft.com/office/drawing/2014/main" xmlns="" id="{52B689E9-5B4C-4CC0-AAA4-847EB66C3302}"/>
              </a:ext>
            </a:extLst>
          </p:cNvPr>
          <p:cNvSpPr>
            <a:spLocks noGrp="1"/>
          </p:cNvSpPr>
          <p:nvPr>
            <p:ph sz="quarter" idx="20"/>
          </p:nvPr>
        </p:nvSpPr>
        <p:spPr>
          <a:xfrm>
            <a:off x="2106131" y="2116138"/>
            <a:ext cx="3060802" cy="3713162"/>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8" name="Content Placeholder 56">
            <a:extLst>
              <a:ext uri="{FF2B5EF4-FFF2-40B4-BE49-F238E27FC236}">
                <a16:creationId xmlns:a16="http://schemas.microsoft.com/office/drawing/2014/main" xmlns="" id="{1D5202CC-08D0-4157-9CB3-AA1EF4A2C855}"/>
              </a:ext>
            </a:extLst>
          </p:cNvPr>
          <p:cNvSpPr>
            <a:spLocks noGrp="1"/>
          </p:cNvSpPr>
          <p:nvPr>
            <p:ph sz="quarter" idx="21"/>
          </p:nvPr>
        </p:nvSpPr>
        <p:spPr>
          <a:xfrm>
            <a:off x="5384611" y="2103211"/>
            <a:ext cx="3060802" cy="3713162"/>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9" name="Content Placeholder 56">
            <a:extLst>
              <a:ext uri="{FF2B5EF4-FFF2-40B4-BE49-F238E27FC236}">
                <a16:creationId xmlns:a16="http://schemas.microsoft.com/office/drawing/2014/main" xmlns="" id="{7BE8E782-50B7-4C4E-BEA5-DDA27E0F6817}"/>
              </a:ext>
            </a:extLst>
          </p:cNvPr>
          <p:cNvSpPr>
            <a:spLocks noGrp="1"/>
          </p:cNvSpPr>
          <p:nvPr>
            <p:ph sz="quarter" idx="22"/>
          </p:nvPr>
        </p:nvSpPr>
        <p:spPr>
          <a:xfrm>
            <a:off x="8659892" y="2097613"/>
            <a:ext cx="3060802" cy="3713162"/>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725301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Picture Column">
    <p:bg bwMode="blackWhite">
      <p:bgRef idx="1003">
        <a:schemeClr val="bg2"/>
      </p:bgRef>
    </p:bg>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xmlns="" id="{2C074DF2-6D4F-4B58-A82E-6322DB69A6CC}"/>
              </a:ext>
            </a:extLst>
          </p:cNvPr>
          <p:cNvGrpSpPr/>
          <p:nvPr userDrawn="1"/>
        </p:nvGrpSpPr>
        <p:grpSpPr bwMode="ltGray">
          <a:xfrm>
            <a:off x="7232499" y="-159283"/>
            <a:ext cx="4959501" cy="5242297"/>
            <a:chOff x="7232499" y="-159283"/>
            <a:chExt cx="4959501" cy="5242297"/>
          </a:xfrm>
          <a:solidFill>
            <a:srgbClr val="76280B">
              <a:alpha val="60000"/>
            </a:srgbClr>
          </a:solidFill>
        </p:grpSpPr>
        <p:pic>
          <p:nvPicPr>
            <p:cNvPr id="29" name="Graphic 28" descr="Single gear">
              <a:extLst>
                <a:ext uri="{FF2B5EF4-FFF2-40B4-BE49-F238E27FC236}">
                  <a16:creationId xmlns:a16="http://schemas.microsoft.com/office/drawing/2014/main" xmlns="" id="{B9A8CB2C-0A50-43EC-A2C7-F536FF84DE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31" name="Graphic 30" descr="Single gear">
              <a:extLst>
                <a:ext uri="{FF2B5EF4-FFF2-40B4-BE49-F238E27FC236}">
                  <a16:creationId xmlns:a16="http://schemas.microsoft.com/office/drawing/2014/main" xmlns="" id="{71F3D36D-2C1A-4D06-A27F-6A64AA11889D}"/>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32" name="Graphic 31" descr="Single gear">
              <a:extLst>
                <a:ext uri="{FF2B5EF4-FFF2-40B4-BE49-F238E27FC236}">
                  <a16:creationId xmlns:a16="http://schemas.microsoft.com/office/drawing/2014/main" xmlns="" id="{61F0F601-D5AC-45C0-92B6-2376085B0D50}"/>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203014"/>
              <a:ext cx="2880000" cy="2880000"/>
            </a:xfrm>
            <a:prstGeom prst="rect">
              <a:avLst/>
            </a:prstGeom>
          </p:spPr>
        </p:pic>
        <p:pic>
          <p:nvPicPr>
            <p:cNvPr id="33" name="Graphic 32" descr="Single gear">
              <a:extLst>
                <a:ext uri="{FF2B5EF4-FFF2-40B4-BE49-F238E27FC236}">
                  <a16:creationId xmlns:a16="http://schemas.microsoft.com/office/drawing/2014/main" xmlns="" id="{DE792A6A-B423-4979-BD59-4CD4A74069B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noProof="0" smtClean="0"/>
              <a:t>Click to edit Master title style</a:t>
            </a:r>
            <a:endParaRPr lang="en-US" noProof="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smtClean="0"/>
              <a:t>Click icon to add picture</a:t>
            </a:r>
            <a:endParaRPr lang="en-US" noProof="0"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3" name="Date Placeholder 2"/>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202556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Multiple Conten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xmlns="" id="{4E106B9E-EBA8-4369-8705-FDBBA60DC72E}"/>
              </a:ext>
            </a:extLst>
          </p:cNvPr>
          <p:cNvSpPr>
            <a:spLocks noGrp="1"/>
          </p:cNvSpPr>
          <p:nvPr>
            <p:ph type="body" sz="quarter" idx="13"/>
          </p:nvPr>
        </p:nvSpPr>
        <p:spPr>
          <a:xfrm>
            <a:off x="1860549" y="2101850"/>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grpSp>
        <p:nvGrpSpPr>
          <p:cNvPr id="11" name="Group 10">
            <a:extLst>
              <a:ext uri="{FF2B5EF4-FFF2-40B4-BE49-F238E27FC236}">
                <a16:creationId xmlns:a16="http://schemas.microsoft.com/office/drawing/2014/main" xmlns="" id="{180D0165-A38B-4CE8-AE4D-186DBC04F8D4}"/>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2" name="Graphic 11" descr="Single gear">
              <a:extLst>
                <a:ext uri="{FF2B5EF4-FFF2-40B4-BE49-F238E27FC236}">
                  <a16:creationId xmlns:a16="http://schemas.microsoft.com/office/drawing/2014/main" xmlns="" id="{90C052C9-F1E0-4264-8CAC-31B0B8F76D67}"/>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3" name="Graphic 12" descr="Single gear">
              <a:extLst>
                <a:ext uri="{FF2B5EF4-FFF2-40B4-BE49-F238E27FC236}">
                  <a16:creationId xmlns:a16="http://schemas.microsoft.com/office/drawing/2014/main" xmlns="" id="{892FFF3D-7B2E-44EB-83BA-5453FEC4892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a16="http://schemas.microsoft.com/office/drawing/2014/main" xmlns="" id="{CC5A9AF4-A787-49A3-83CF-889F9AEE0D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184726"/>
              <a:ext cx="2880000" cy="2880000"/>
            </a:xfrm>
            <a:prstGeom prst="rect">
              <a:avLst/>
            </a:prstGeom>
          </p:spPr>
        </p:pic>
        <p:pic>
          <p:nvPicPr>
            <p:cNvPr id="19" name="Graphic 18" descr="Single gear">
              <a:extLst>
                <a:ext uri="{FF2B5EF4-FFF2-40B4-BE49-F238E27FC236}">
                  <a16:creationId xmlns:a16="http://schemas.microsoft.com/office/drawing/2014/main" xmlns="" id="{B5D192A5-6FE9-49BC-9104-102935BA03A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4" name="Date Placeholder 3"/>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p:txBody>
          <a:bodyPr/>
          <a:lstStyle/>
          <a:p>
            <a:fld id="{9E3FA76C-C565-46B6-8652-D75785E2521F}" type="slidenum">
              <a:rPr lang="en-US" noProof="0" smtClean="0"/>
              <a:pPr/>
              <a:t>‹#›</a:t>
            </a:fld>
            <a:endParaRPr lang="en-US" noProof="0" dirty="0"/>
          </a:p>
        </p:txBody>
      </p:sp>
      <p:sp>
        <p:nvSpPr>
          <p:cNvPr id="24" name="Text Placeholder 7">
            <a:extLst>
              <a:ext uri="{FF2B5EF4-FFF2-40B4-BE49-F238E27FC236}">
                <a16:creationId xmlns:a16="http://schemas.microsoft.com/office/drawing/2014/main" xmlns="" id="{F099E8F9-E092-4E4C-AB87-FB2B4EC4D0AD}"/>
              </a:ext>
            </a:extLst>
          </p:cNvPr>
          <p:cNvSpPr>
            <a:spLocks noGrp="1"/>
          </p:cNvSpPr>
          <p:nvPr>
            <p:ph type="body" sz="quarter" idx="14"/>
          </p:nvPr>
        </p:nvSpPr>
        <p:spPr>
          <a:xfrm>
            <a:off x="1860549" y="3044624"/>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5" name="Text Placeholder 7">
            <a:extLst>
              <a:ext uri="{FF2B5EF4-FFF2-40B4-BE49-F238E27FC236}">
                <a16:creationId xmlns:a16="http://schemas.microsoft.com/office/drawing/2014/main" xmlns="" id="{782CF4FC-13E5-4A63-BCF2-3AF43B5F15B9}"/>
              </a:ext>
            </a:extLst>
          </p:cNvPr>
          <p:cNvSpPr>
            <a:spLocks noGrp="1"/>
          </p:cNvSpPr>
          <p:nvPr>
            <p:ph type="body" sz="quarter" idx="15"/>
          </p:nvPr>
        </p:nvSpPr>
        <p:spPr>
          <a:xfrm>
            <a:off x="1860549" y="3987398"/>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6" name="Text Placeholder 7">
            <a:extLst>
              <a:ext uri="{FF2B5EF4-FFF2-40B4-BE49-F238E27FC236}">
                <a16:creationId xmlns:a16="http://schemas.microsoft.com/office/drawing/2014/main" xmlns="" id="{8523C4DE-E0C6-4EE1-9145-DA7819174663}"/>
              </a:ext>
            </a:extLst>
          </p:cNvPr>
          <p:cNvSpPr>
            <a:spLocks noGrp="1"/>
          </p:cNvSpPr>
          <p:nvPr>
            <p:ph type="body" sz="quarter" idx="16"/>
          </p:nvPr>
        </p:nvSpPr>
        <p:spPr>
          <a:xfrm>
            <a:off x="1860549" y="4930171"/>
            <a:ext cx="4433401" cy="823913"/>
          </a:xfrm>
        </p:spPr>
        <p:txBody>
          <a:bodyPr anchor="ctr" anchorCtr="0"/>
          <a:lstStyle>
            <a:lvl1pPr algn="l">
              <a:defRPr/>
            </a:lvl1pPr>
            <a:lvl2pPr algn="l">
              <a:defRPr/>
            </a:lvl2pPr>
            <a:lvl3pPr algn="l">
              <a:defRPr/>
            </a:lvl3pPr>
            <a:lvl4pPr algn="l">
              <a:defRPr/>
            </a:lvl4pPr>
            <a:lvl5pPr algn="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0352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xmlns="" id="{EE363D07-B7E9-4C17-BF5B-ADACCCAD7C6C}"/>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2" name="Graphic 11" descr="Single gear">
              <a:extLst>
                <a:ext uri="{FF2B5EF4-FFF2-40B4-BE49-F238E27FC236}">
                  <a16:creationId xmlns:a16="http://schemas.microsoft.com/office/drawing/2014/main" xmlns="" id="{BF7F7D52-1EF2-49FA-AE87-7BE7232893FF}"/>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3" name="Graphic 12" descr="Single gear">
              <a:extLst>
                <a:ext uri="{FF2B5EF4-FFF2-40B4-BE49-F238E27FC236}">
                  <a16:creationId xmlns:a16="http://schemas.microsoft.com/office/drawing/2014/main" xmlns="" id="{ACC0D449-4064-40FD-A10D-BE7844EB877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4" name="Graphic 13" descr="Single gear">
              <a:extLst>
                <a:ext uri="{FF2B5EF4-FFF2-40B4-BE49-F238E27FC236}">
                  <a16:creationId xmlns:a16="http://schemas.microsoft.com/office/drawing/2014/main" xmlns="" id="{1FE621D1-1FD9-49E2-99C8-0CB37634CDC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xmlns="" id="{0EA6856C-35D0-465E-B0CB-B889D4DA0B27}"/>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xmlns="" id="{A493FB47-F1DA-40B8-A1F4-115CD1F7084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7" name="Picture 6"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Edit Master text styles</a:t>
            </a:r>
          </a:p>
        </p:txBody>
      </p:sp>
      <p:sp>
        <p:nvSpPr>
          <p:cNvPr id="4" name="Date Placeholder 3"/>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729455" y="2869895"/>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5033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xmlns="" id="{CBF5BF6C-5F7D-464E-B42E-D194CF355A7E}"/>
              </a:ext>
            </a:extLst>
          </p:cNvPr>
          <p:cNvGrpSpPr/>
          <p:nvPr userDrawn="1"/>
        </p:nvGrpSpPr>
        <p:grpSpPr bwMode="ltGray">
          <a:xfrm rot="5400000">
            <a:off x="7096454" y="1615369"/>
            <a:ext cx="4959501" cy="5525761"/>
            <a:chOff x="7232499" y="-159283"/>
            <a:chExt cx="4959501" cy="5525761"/>
          </a:xfrm>
          <a:solidFill>
            <a:srgbClr val="76280B">
              <a:alpha val="60000"/>
            </a:srgbClr>
          </a:solidFill>
        </p:grpSpPr>
        <p:pic>
          <p:nvPicPr>
            <p:cNvPr id="13" name="Graphic 12" descr="Single gear">
              <a:extLst>
                <a:ext uri="{FF2B5EF4-FFF2-40B4-BE49-F238E27FC236}">
                  <a16:creationId xmlns:a16="http://schemas.microsoft.com/office/drawing/2014/main" xmlns="" id="{8F045C13-A0AE-4F21-8EE7-47DCE4B458F8}"/>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t="18078" r="23442"/>
            <a:stretch/>
          </p:blipFill>
          <p:spPr bwMode="ltGray">
            <a:xfrm>
              <a:off x="8994950" y="0"/>
              <a:ext cx="3197050" cy="3421066"/>
            </a:xfrm>
            <a:prstGeom prst="rect">
              <a:avLst/>
            </a:prstGeom>
          </p:spPr>
        </p:pic>
        <p:pic>
          <p:nvPicPr>
            <p:cNvPr id="14" name="Graphic 13" descr="Single gear">
              <a:extLst>
                <a:ext uri="{FF2B5EF4-FFF2-40B4-BE49-F238E27FC236}">
                  <a16:creationId xmlns:a16="http://schemas.microsoft.com/office/drawing/2014/main" xmlns="" id="{D5197B13-7446-4E28-A62C-4543D7BD632C}"/>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7232499" y="667872"/>
              <a:ext cx="2880000" cy="2880000"/>
            </a:xfrm>
            <a:prstGeom prst="rect">
              <a:avLst/>
            </a:prstGeom>
          </p:spPr>
        </p:pic>
        <p:pic>
          <p:nvPicPr>
            <p:cNvPr id="15" name="Graphic 14" descr="Single gear">
              <a:extLst>
                <a:ext uri="{FF2B5EF4-FFF2-40B4-BE49-F238E27FC236}">
                  <a16:creationId xmlns:a16="http://schemas.microsoft.com/office/drawing/2014/main" xmlns="" id="{4B5B975A-536D-4192-B3DE-875F5E141AA3}"/>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746667" y="2486478"/>
              <a:ext cx="2880000" cy="2880000"/>
            </a:xfrm>
            <a:prstGeom prst="rect">
              <a:avLst/>
            </a:prstGeom>
          </p:spPr>
        </p:pic>
        <p:pic>
          <p:nvPicPr>
            <p:cNvPr id="16" name="Graphic 15" descr="Single gear">
              <a:extLst>
                <a:ext uri="{FF2B5EF4-FFF2-40B4-BE49-F238E27FC236}">
                  <a16:creationId xmlns:a16="http://schemas.microsoft.com/office/drawing/2014/main" xmlns="" id="{5BB09BB4-511A-4714-92A7-D9CA09D1FD72}"/>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Content Placeholder 2"/>
          <p:cNvSpPr>
            <a:spLocks noGrp="1"/>
          </p:cNvSpPr>
          <p:nvPr>
            <p:ph sz="half" idx="1"/>
          </p:nvPr>
        </p:nvSpPr>
        <p:spPr>
          <a:xfrm>
            <a:off x="680320" y="2336873"/>
            <a:ext cx="4698358" cy="3599316"/>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Content Placeholder 3"/>
          <p:cNvSpPr>
            <a:spLocks noGrp="1"/>
          </p:cNvSpPr>
          <p:nvPr>
            <p:ph sz="half" idx="2"/>
          </p:nvPr>
        </p:nvSpPr>
        <p:spPr>
          <a:xfrm>
            <a:off x="5594123" y="2336873"/>
            <a:ext cx="4700058" cy="3599316"/>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1762720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xmlns=""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xmlns=""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xmlns="" id="{A93E95CB-8B7F-4CE0-BD90-8078D78E5BE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xmlns="" id="{308EA72E-9FD8-4137-AF70-2F45B4623A1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xmlns="" id="{7E5F03E5-E60E-40E5-996F-CE212FF6425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xmlns="" id="{7EB0518D-8C62-493A-B053-F7B2F41290B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en-US" noProof="0" smtClean="0"/>
              <a:t>Click to edit Master title style</a:t>
            </a:r>
            <a:endParaRPr lang="en-US" noProof="0"/>
          </a:p>
        </p:txBody>
      </p:sp>
      <p:sp>
        <p:nvSpPr>
          <p:cNvPr id="3" name="Content Placeholder 2"/>
          <p:cNvSpPr>
            <a:spLocks noGrp="1"/>
          </p:cNvSpPr>
          <p:nvPr>
            <p:ph sz="half" idx="1"/>
          </p:nvPr>
        </p:nvSpPr>
        <p:spPr>
          <a:xfrm>
            <a:off x="2137645" y="2336873"/>
            <a:ext cx="4698358" cy="3599316"/>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Content Placeholder 3"/>
          <p:cNvSpPr>
            <a:spLocks noGrp="1"/>
          </p:cNvSpPr>
          <p:nvPr>
            <p:ph sz="half" idx="2"/>
          </p:nvPr>
        </p:nvSpPr>
        <p:spPr>
          <a:xfrm>
            <a:off x="7051448" y="2336873"/>
            <a:ext cx="4700058" cy="3599316"/>
          </a:xfrm>
        </p:spPr>
        <p:txBody>
          <a:bodyPr anchor="ctr" anchorCtr="0"/>
          <a:lstStyle>
            <a:lvl1pPr algn="ctr">
              <a:defRPr/>
            </a:lvl1pPr>
            <a:lvl2pPr algn="ctr">
              <a:defRPr/>
            </a:lvl2pPr>
            <a:lvl3pPr algn="ctr">
              <a:defRPr/>
            </a:lvl3pPr>
            <a:lvl4pPr algn="ctr">
              <a:defRPr/>
            </a:lvl4pPr>
            <a:lvl5pPr algn="ctr">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20697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xmlns="" id="{F90C5C8C-B074-498F-921D-CC0B5DF8FBD3}"/>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5" name="Graphic 14" descr="Single gear">
              <a:extLst>
                <a:ext uri="{FF2B5EF4-FFF2-40B4-BE49-F238E27FC236}">
                  <a16:creationId xmlns:a16="http://schemas.microsoft.com/office/drawing/2014/main" xmlns="" id="{C270183A-92E0-49A5-B6BC-F19346763723}"/>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6" name="Graphic 15" descr="Single gear">
              <a:extLst>
                <a:ext uri="{FF2B5EF4-FFF2-40B4-BE49-F238E27FC236}">
                  <a16:creationId xmlns:a16="http://schemas.microsoft.com/office/drawing/2014/main" xmlns="" id="{6E086889-5472-4B65-A156-D0B8F369C344}"/>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7" name="Graphic 16" descr="Single gear">
              <a:extLst>
                <a:ext uri="{FF2B5EF4-FFF2-40B4-BE49-F238E27FC236}">
                  <a16:creationId xmlns:a16="http://schemas.microsoft.com/office/drawing/2014/main" xmlns="" id="{4BCBF44F-62C7-4F40-99DF-85C459F43ED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8" name="Graphic 17" descr="Single gear">
              <a:extLst>
                <a:ext uri="{FF2B5EF4-FFF2-40B4-BE49-F238E27FC236}">
                  <a16:creationId xmlns:a16="http://schemas.microsoft.com/office/drawing/2014/main" xmlns="" id="{ABF64D53-5ED0-4A1D-A7EA-94CDB0D37EC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9" name="Graphic 18" descr="Single gear">
              <a:extLst>
                <a:ext uri="{FF2B5EF4-FFF2-40B4-BE49-F238E27FC236}">
                  <a16:creationId xmlns:a16="http://schemas.microsoft.com/office/drawing/2014/main" xmlns="" id="{2565C769-10BF-4E7B-B099-B4FD458436E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0" name="Picture 9"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noProof="0" smtClean="0"/>
              <a:t>Click to edit Master title style</a:t>
            </a:r>
            <a:endParaRPr lang="en-US" noProof="0"/>
          </a:p>
        </p:txBody>
      </p:sp>
      <p:sp>
        <p:nvSpPr>
          <p:cNvPr id="3" name="Text Placeholder 2"/>
          <p:cNvSpPr>
            <a:spLocks noGrp="1"/>
          </p:cNvSpPr>
          <p:nvPr>
            <p:ph type="body" idx="1"/>
          </p:nvPr>
        </p:nvSpPr>
        <p:spPr>
          <a:xfrm>
            <a:off x="680320" y="2336873"/>
            <a:ext cx="4698358"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5" name="Text Placeholder 4"/>
          <p:cNvSpPr>
            <a:spLocks noGrp="1"/>
          </p:cNvSpPr>
          <p:nvPr>
            <p:ph type="body" sz="quarter" idx="3"/>
          </p:nvPr>
        </p:nvSpPr>
        <p:spPr>
          <a:xfrm>
            <a:off x="5594123" y="2336873"/>
            <a:ext cx="4700059"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Date Placeholder 6"/>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8" name="Footer Placeholder 7"/>
          <p:cNvSpPr>
            <a:spLocks noGrp="1"/>
          </p:cNvSpPr>
          <p:nvPr>
            <p:ph type="ftr" sz="quarter" idx="11"/>
          </p:nvPr>
        </p:nvSpPr>
        <p:spPr/>
        <p:txBody>
          <a:bodyPr/>
          <a:lstStyle/>
          <a:p>
            <a:r>
              <a:rPr lang="en-US" noProof="0" dirty="0"/>
              <a:t>Add a footer</a:t>
            </a:r>
          </a:p>
        </p:txBody>
      </p:sp>
      <p:sp>
        <p:nvSpPr>
          <p:cNvPr id="9" name="Slide Number Placeholder 8"/>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7271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xmlns=""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xmlns=""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xmlns="" id="{A93E95CB-8B7F-4CE0-BD90-8078D78E5BE9}"/>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xmlns="" id="{308EA72E-9FD8-4137-AF70-2F45B4623A1E}"/>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xmlns="" id="{7E5F03E5-E60E-40E5-996F-CE212FF6425F}"/>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xmlns="" id="{7EB0518D-8C62-493A-B053-F7B2F41290BB}"/>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en-US" noProof="0" smtClean="0"/>
              <a:t>Click to edit Master title style</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pPr/>
              <a:t>3/23/2020</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pPr/>
              <a:t>‹#›</a:t>
            </a:fld>
            <a:endParaRPr lang="en-US" noProof="0" dirty="0"/>
          </a:p>
        </p:txBody>
      </p:sp>
      <p:sp>
        <p:nvSpPr>
          <p:cNvPr id="18" name="Content Placeholder 2">
            <a:extLst>
              <a:ext uri="{FF2B5EF4-FFF2-40B4-BE49-F238E27FC236}">
                <a16:creationId xmlns:a16="http://schemas.microsoft.com/office/drawing/2014/main" xmlns="" id="{FD7CD5CF-F924-43C6-9C02-06FBC84A6729}"/>
              </a:ext>
            </a:extLst>
          </p:cNvPr>
          <p:cNvSpPr>
            <a:spLocks noGrp="1"/>
          </p:cNvSpPr>
          <p:nvPr>
            <p:ph idx="1"/>
          </p:nvPr>
        </p:nvSpPr>
        <p:spPr>
          <a:xfrm>
            <a:off x="2137644" y="2161725"/>
            <a:ext cx="9613861" cy="3702647"/>
          </a:xfrm>
        </p:spPr>
        <p:txBody>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xmlns="" val="2413184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a16="http://schemas.microsoft.com/office/drawing/2014/main" xmlns=""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a16="http://schemas.microsoft.com/office/drawing/2014/main" xmlns="" id="{1F08FE59-AC1A-4BF7-B9D5-7672C8C7D39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a16="http://schemas.microsoft.com/office/drawing/2014/main" xmlns="" id="{F44470E0-8B01-46E6-90F1-4B52CB3EFF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a16="http://schemas.microsoft.com/office/drawing/2014/main" xmlns="" id="{2FB2E216-0387-4DF4-A432-E877C96A7BA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a16="http://schemas.microsoft.com/office/drawing/2014/main" xmlns="" id="{53685AA4-853C-46A8-8ADB-FA80FE59BF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4199344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a16="http://schemas.microsoft.com/office/drawing/2014/main" xmlns=""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a16="http://schemas.microsoft.com/office/drawing/2014/main" xmlns="" id="{1F08FE59-AC1A-4BF7-B9D5-7672C8C7D39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a16="http://schemas.microsoft.com/office/drawing/2014/main" xmlns="" id="{F44470E0-8B01-46E6-90F1-4B52CB3EFFE8}"/>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a16="http://schemas.microsoft.com/office/drawing/2014/main" xmlns="" id="{2FB2E216-0387-4DF4-A432-E877C96A7BA6}"/>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a16="http://schemas.microsoft.com/office/drawing/2014/main" xmlns="" id="{53685AA4-853C-46A8-8ADB-FA80FE59BFB5}"/>
                </a:ext>
              </a:extLst>
            </p:cNvPr>
            <p:cNvPicPr>
              <a:picLocks noChangeAspect="1"/>
            </p:cNvPicPr>
            <p:nvPr userDrawn="1"/>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pPr/>
              <a:t>3/23/2020</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pPr/>
              <a:t>‹#›</a:t>
            </a:fld>
            <a:endParaRPr lang="en-US" noProof="0" dirty="0"/>
          </a:p>
        </p:txBody>
      </p:sp>
      <p:sp>
        <p:nvSpPr>
          <p:cNvPr id="17" name="Text Placeholder 16">
            <a:extLst>
              <a:ext uri="{FF2B5EF4-FFF2-40B4-BE49-F238E27FC236}">
                <a16:creationId xmlns:a16="http://schemas.microsoft.com/office/drawing/2014/main" xmlns="" id="{D683A405-3ADE-448E-893F-D3D2E11CCA4C}"/>
              </a:ext>
            </a:extLst>
          </p:cNvPr>
          <p:cNvSpPr>
            <a:spLocks noGrp="1"/>
          </p:cNvSpPr>
          <p:nvPr>
            <p:ph type="body" sz="quarter" idx="13"/>
          </p:nvPr>
        </p:nvSpPr>
        <p:spPr>
          <a:xfrm>
            <a:off x="1897819" y="2290763"/>
            <a:ext cx="8396362" cy="3100387"/>
          </a:xfrm>
        </p:spPr>
        <p:txBody>
          <a:bodyPr anchor="ctr">
            <a:normAutofit/>
          </a:bodyPr>
          <a:lstStyle>
            <a:lvl1pPr marL="0" indent="0" algn="ctr">
              <a:buNone/>
              <a:defRPr sz="6000"/>
            </a:lvl1pPr>
          </a:lstStyle>
          <a:p>
            <a:pPr lvl="0"/>
            <a:r>
              <a:rPr lang="en-US" noProof="0" smtClean="0"/>
              <a:t>Edit Master text styles</a:t>
            </a:r>
          </a:p>
        </p:txBody>
      </p:sp>
    </p:spTree>
    <p:extLst>
      <p:ext uri="{BB962C8B-B14F-4D97-AF65-F5344CB8AC3E}">
        <p14:creationId xmlns:p14="http://schemas.microsoft.com/office/powerpoint/2010/main" xmlns="" val="462027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1">
            <a:alphaModFix amt="10000"/>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noProof="0" smtClean="0"/>
              <a:t>Click to edit Master title style</a:t>
            </a:r>
            <a:endParaRPr lang="en-US" noProof="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6D6166-2B42-4F11-BAA6-8ABAE1BE810C}" type="datetimeFigureOut">
              <a:rPr lang="en-US" noProof="0" smtClean="0"/>
              <a:pPr/>
              <a:t>3/23/2020</a:t>
            </a:fld>
            <a:endParaRPr lang="en-US" noProof="0"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noProof="0" dirty="0"/>
              <a:t>Add a footer</a:t>
            </a: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E3FA76C-C565-46B6-8652-D75785E2521F}" type="slidenum">
              <a:rPr lang="en-US" noProof="0" smtClean="0"/>
              <a:pPr/>
              <a:t>‹#›</a:t>
            </a:fld>
            <a:endParaRPr lang="en-US" noProof="0" dirty="0"/>
          </a:p>
        </p:txBody>
      </p:sp>
    </p:spTree>
    <p:extLst>
      <p:ext uri="{BB962C8B-B14F-4D97-AF65-F5344CB8AC3E}">
        <p14:creationId xmlns:p14="http://schemas.microsoft.com/office/powerpoint/2010/main" xmlns="" val="3832264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9" r:id="rId5"/>
    <p:sldLayoutId id="2147483665" r:id="rId6"/>
    <p:sldLayoutId id="2147483680" r:id="rId7"/>
    <p:sldLayoutId id="2147483666" r:id="rId8"/>
    <p:sldLayoutId id="2147483682" r:id="rId9"/>
    <p:sldLayoutId id="2147483667" r:id="rId10"/>
    <p:sldLayoutId id="2147483668" r:id="rId11"/>
    <p:sldLayoutId id="2147483681" r:id="rId12"/>
    <p:sldLayoutId id="2147483670" r:id="rId13"/>
    <p:sldLayoutId id="2147483671" r:id="rId14"/>
    <p:sldLayoutId id="2147483672" r:id="rId15"/>
    <p:sldLayoutId id="2147483673" r:id="rId16"/>
    <p:sldLayoutId id="2147483674" r:id="rId17"/>
    <p:sldLayoutId id="2147483678" r:id="rId18"/>
    <p:sldLayoutId id="2147483675" r:id="rId19"/>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ccrpi.gadoe.org/Reports/Views/Shared/State%20of%20Georgia(D)%7B%7D%5bALL%5d"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1.svg"/></Relationships>
</file>

<file path=ppt/slides/_rels/slide3.xml.rels><?xml version="1.0" encoding="UTF-8" standalone="yes"?>
<Relationships xmlns="http://schemas.openxmlformats.org/package/2006/relationships"><Relationship Id="rId2" Type="http://schemas.openxmlformats.org/officeDocument/2006/relationships/hyperlink" Target="https://schoolgrades.georgia.gov/atkinson-county-high-school"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9.jpeg"/><Relationship Id="rId5" Type="http://schemas.openxmlformats.org/officeDocument/2006/relationships/hyperlink" Target="http://www.atkinson.k12.ga.us/" TargetMode="Externa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7.sv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8.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9" name="Graphic 8" descr="Book icon">
            <a:extLst>
              <a:ext uri="{FF2B5EF4-FFF2-40B4-BE49-F238E27FC236}">
                <a16:creationId xmlns:a16="http://schemas.microsoft.com/office/drawing/2014/main" xmlns="" id="{E26792AF-5D39-4A12-8EDD-CC09A60BDA44}"/>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 xmlns:asvg="http://schemas.microsoft.com/office/drawing/2016/SVG/main" r:embed="rId3"/>
              </a:ext>
            </a:extLst>
          </a:blip>
          <a:stretch>
            <a:fillRect/>
          </a:stretch>
        </p:blipFill>
        <p:spPr>
          <a:xfrm>
            <a:off x="344993" y="2961000"/>
            <a:ext cx="936000" cy="936000"/>
          </a:xfrm>
          <a:prstGeom prst="rect">
            <a:avLst/>
          </a:prstGeom>
        </p:spPr>
      </p:pic>
      <p:sp>
        <p:nvSpPr>
          <p:cNvPr id="2" name="Title 1">
            <a:extLst>
              <a:ext uri="{FF2B5EF4-FFF2-40B4-BE49-F238E27FC236}">
                <a16:creationId xmlns:a16="http://schemas.microsoft.com/office/drawing/2014/main" xmlns="" id="{8B98BBFB-4314-436C-A688-96F483D693AB}"/>
              </a:ext>
            </a:extLst>
          </p:cNvPr>
          <p:cNvSpPr>
            <a:spLocks noGrp="1"/>
          </p:cNvSpPr>
          <p:nvPr>
            <p:ph type="ctrTitle"/>
          </p:nvPr>
        </p:nvSpPr>
        <p:spPr/>
        <p:txBody>
          <a:bodyPr anchor="ctr" anchorCtr="0"/>
          <a:lstStyle/>
          <a:p>
            <a:r>
              <a:rPr lang="en-US" dirty="0" smtClean="0"/>
              <a:t>Atkinson County High School </a:t>
            </a:r>
            <a:r>
              <a:rPr lang="en-US" dirty="0" smtClean="0">
                <a:solidFill>
                  <a:srgbClr val="FF3300"/>
                </a:solidFill>
              </a:rPr>
              <a:t>CCRPI Scores</a:t>
            </a:r>
            <a:endParaRPr lang="en-US" dirty="0"/>
          </a:p>
        </p:txBody>
      </p:sp>
      <p:sp>
        <p:nvSpPr>
          <p:cNvPr id="3" name="Subtitle 2">
            <a:extLst>
              <a:ext uri="{FF2B5EF4-FFF2-40B4-BE49-F238E27FC236}">
                <a16:creationId xmlns:a16="http://schemas.microsoft.com/office/drawing/2014/main" xmlns="" id="{6AA173D3-8B7E-4F91-B862-AC30CB0D2705}"/>
              </a:ext>
            </a:extLst>
          </p:cNvPr>
          <p:cNvSpPr>
            <a:spLocks noGrp="1"/>
          </p:cNvSpPr>
          <p:nvPr>
            <p:ph type="subTitle" idx="1"/>
          </p:nvPr>
        </p:nvSpPr>
        <p:spPr/>
        <p:txBody>
          <a:bodyPr>
            <a:normAutofit/>
          </a:bodyPr>
          <a:lstStyle/>
          <a:p>
            <a:r>
              <a:rPr lang="en-US" sz="2800" dirty="0" smtClean="0"/>
              <a:t>2019 CCRPI REPORT</a:t>
            </a:r>
            <a:endParaRPr lang="en-US" sz="2800" dirty="0"/>
          </a:p>
        </p:txBody>
      </p:sp>
    </p:spTree>
    <p:extLst>
      <p:ext uri="{BB962C8B-B14F-4D97-AF65-F5344CB8AC3E}">
        <p14:creationId xmlns:p14="http://schemas.microsoft.com/office/powerpoint/2010/main" xmlns="" val="1906530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all" dirty="0" smtClean="0"/>
              <a:t>HOW DID STUDENT GROUPS IN THE SCHOOL PERFORM?</a:t>
            </a:r>
            <a:endParaRPr lang="en-US" dirty="0"/>
          </a:p>
        </p:txBody>
      </p:sp>
      <p:graphicFrame>
        <p:nvGraphicFramePr>
          <p:cNvPr id="8" name="Content Placeholder 7"/>
          <p:cNvGraphicFramePr>
            <a:graphicFrameLocks noGrp="1"/>
          </p:cNvGraphicFramePr>
          <p:nvPr>
            <p:ph idx="1"/>
          </p:nvPr>
        </p:nvGraphicFramePr>
        <p:xfrm>
          <a:off x="2044458" y="1868806"/>
          <a:ext cx="8965935" cy="4971945"/>
        </p:xfrm>
        <a:graphic>
          <a:graphicData uri="http://schemas.openxmlformats.org/drawingml/2006/table">
            <a:tbl>
              <a:tblPr firstRow="1" bandRow="1">
                <a:tableStyleId>{125E5076-3810-47DD-B79F-674D7AD40C01}</a:tableStyleId>
              </a:tblPr>
              <a:tblGrid>
                <a:gridCol w="1793187"/>
                <a:gridCol w="1793187"/>
                <a:gridCol w="1793187"/>
                <a:gridCol w="1793187"/>
                <a:gridCol w="1793187"/>
              </a:tblGrid>
              <a:tr h="608613">
                <a:tc>
                  <a:txBody>
                    <a:bodyPr/>
                    <a:lstStyle/>
                    <a:p>
                      <a:r>
                        <a:rPr lang="en-US" sz="2800" dirty="0" smtClean="0"/>
                        <a:t>Math </a:t>
                      </a:r>
                      <a:endParaRPr lang="en-US" sz="28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r>
              <a:tr h="305912">
                <a:tc>
                  <a:txBody>
                    <a:bodyPr/>
                    <a:lstStyle/>
                    <a:p>
                      <a:pPr algn="ctr" fontAlgn="ctr"/>
                      <a:r>
                        <a:rPr lang="en-US" sz="900" dirty="0"/>
                        <a:t>Beginning Learner</a:t>
                      </a:r>
                    </a:p>
                  </a:txBody>
                  <a:tcPr marL="53340" marR="53340" marT="22860" marB="22860" anchor="ctr"/>
                </a:tc>
                <a:tc>
                  <a:txBody>
                    <a:bodyPr/>
                    <a:lstStyle/>
                    <a:p>
                      <a:pPr algn="ctr" fontAlgn="ctr"/>
                      <a:r>
                        <a:rPr lang="en-US" sz="900"/>
                        <a:t>Developing Learner</a:t>
                      </a:r>
                    </a:p>
                  </a:txBody>
                  <a:tcPr marL="53340" marR="53340" marT="22860" marB="22860" anchor="ctr"/>
                </a:tc>
                <a:tc>
                  <a:txBody>
                    <a:bodyPr/>
                    <a:lstStyle/>
                    <a:p>
                      <a:pPr algn="ctr" fontAlgn="ctr"/>
                      <a:r>
                        <a:rPr lang="en-US" sz="900"/>
                        <a:t>Proficient Learner</a:t>
                      </a:r>
                    </a:p>
                  </a:txBody>
                  <a:tcPr marL="53340" marR="53340" marT="22860" marB="22860" anchor="ctr"/>
                </a:tc>
                <a:tc>
                  <a:txBody>
                    <a:bodyPr/>
                    <a:lstStyle/>
                    <a:p>
                      <a:pPr algn="ctr" fontAlgn="ctr"/>
                      <a:r>
                        <a:rPr lang="en-US" sz="900"/>
                        <a:t>Distinguished Learner</a:t>
                      </a:r>
                    </a:p>
                  </a:txBody>
                  <a:tcPr marL="53340" marR="53340" marT="22860" marB="22860" anchor="ctr"/>
                </a:tc>
                <a:tc>
                  <a:txBody>
                    <a:bodyPr/>
                    <a:lstStyle/>
                    <a:p>
                      <a:endParaRPr lang="en-US" sz="900"/>
                    </a:p>
                  </a:txBody>
                  <a:tcPr/>
                </a:tc>
              </a:tr>
              <a:tr h="333288">
                <a:tc>
                  <a:txBody>
                    <a:bodyPr/>
                    <a:lstStyle/>
                    <a:p>
                      <a:pPr algn="l" fontAlgn="ctr"/>
                      <a:r>
                        <a:rPr lang="en-US" sz="900" b="1" cap="all" dirty="0">
                          <a:solidFill>
                            <a:srgbClr val="262723"/>
                          </a:solidFill>
                          <a:latin typeface="inherit"/>
                        </a:rPr>
                        <a:t>ALL STUDENTS</a:t>
                      </a:r>
                    </a:p>
                    <a:p>
                      <a:pPr algn="l" fontAlgn="ctr"/>
                      <a:r>
                        <a:rPr lang="en-US" sz="900" b="0" dirty="0">
                          <a:solidFill>
                            <a:srgbClr val="FFFFFF"/>
                          </a:solidFill>
                        </a:rPr>
                        <a:t>98.76% Participation Rate</a:t>
                      </a:r>
                      <a:endParaRPr lang="en-US" sz="900" dirty="0">
                        <a:solidFill>
                          <a:srgbClr val="FFFFFF"/>
                        </a:solidFill>
                      </a:endParaRPr>
                    </a:p>
                  </a:txBody>
                  <a:tcPr marL="53340" marR="53340" marT="22860" marB="22860" anchor="ctr"/>
                </a:tc>
                <a:tc>
                  <a:txBody>
                    <a:bodyPr/>
                    <a:lstStyle/>
                    <a:p>
                      <a:pPr algn="ctr" fontAlgn="ctr"/>
                      <a:r>
                        <a:rPr lang="en-US" sz="900" b="1">
                          <a:solidFill>
                            <a:srgbClr val="262723"/>
                          </a:solidFill>
                        </a:rPr>
                        <a:t>21.19%</a:t>
                      </a:r>
                      <a:endParaRPr lang="en-US" sz="900"/>
                    </a:p>
                  </a:txBody>
                  <a:tcPr marL="53340" marR="53340" marT="22860" marB="22860" anchor="ctr"/>
                </a:tc>
                <a:tc>
                  <a:txBody>
                    <a:bodyPr/>
                    <a:lstStyle/>
                    <a:p>
                      <a:pPr algn="ctr" fontAlgn="ctr"/>
                      <a:r>
                        <a:rPr lang="en-US" sz="900" b="1">
                          <a:solidFill>
                            <a:srgbClr val="262723"/>
                          </a:solidFill>
                        </a:rPr>
                        <a:t>44.92%</a:t>
                      </a:r>
                      <a:endParaRPr lang="en-US" sz="900"/>
                    </a:p>
                  </a:txBody>
                  <a:tcPr marL="53340" marR="53340" marT="22860" marB="22860" anchor="ctr"/>
                </a:tc>
                <a:tc>
                  <a:txBody>
                    <a:bodyPr/>
                    <a:lstStyle/>
                    <a:p>
                      <a:pPr algn="ctr" fontAlgn="ctr"/>
                      <a:r>
                        <a:rPr lang="en-US" sz="900" b="1">
                          <a:solidFill>
                            <a:srgbClr val="262723"/>
                          </a:solidFill>
                        </a:rPr>
                        <a:t>28.81%</a:t>
                      </a:r>
                      <a:endParaRPr lang="en-US" sz="900"/>
                    </a:p>
                  </a:txBody>
                  <a:tcPr marL="53340" marR="53340" marT="22860" marB="22860" anchor="ctr"/>
                </a:tc>
                <a:tc>
                  <a:txBody>
                    <a:bodyPr/>
                    <a:lstStyle/>
                    <a:p>
                      <a:pPr algn="ctr" fontAlgn="ctr"/>
                      <a:r>
                        <a:rPr lang="en-US" sz="900" b="1">
                          <a:solidFill>
                            <a:srgbClr val="262723"/>
                          </a:solidFill>
                        </a:rPr>
                        <a:t>5.08%</a:t>
                      </a:r>
                      <a:endParaRPr lang="en-US" sz="900"/>
                    </a:p>
                  </a:txBody>
                  <a:tcPr marL="53340" marR="53340" marT="22860" marB="22860" anchor="ctr"/>
                </a:tc>
              </a:tr>
              <a:tr h="478196">
                <a:tc>
                  <a:txBody>
                    <a:bodyPr/>
                    <a:lstStyle/>
                    <a:p>
                      <a:pPr algn="l" fontAlgn="ctr"/>
                      <a:r>
                        <a:rPr lang="en-US" sz="900" b="1" cap="all" dirty="0">
                          <a:solidFill>
                            <a:srgbClr val="262723"/>
                          </a:solidFill>
                          <a:latin typeface="inherit"/>
                        </a:rPr>
                        <a:t>AMERICAN INDIAN / ALASKAN NATIVE</a:t>
                      </a:r>
                    </a:p>
                    <a:p>
                      <a:pPr algn="l" fontAlgn="ctr"/>
                      <a:r>
                        <a:rPr lang="en-US" sz="900" b="0" dirty="0">
                          <a:solidFill>
                            <a:srgbClr val="FFFFFF"/>
                          </a:solidFill>
                        </a:rPr>
                        <a:t>N/A Participation Rate</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r>
              <a:tr h="333288">
                <a:tc>
                  <a:txBody>
                    <a:bodyPr/>
                    <a:lstStyle/>
                    <a:p>
                      <a:pPr algn="l" fontAlgn="ctr"/>
                      <a:r>
                        <a:rPr lang="en-US" sz="900" b="1" cap="all" dirty="0">
                          <a:solidFill>
                            <a:srgbClr val="262723"/>
                          </a:solidFill>
                          <a:latin typeface="inherit"/>
                        </a:rPr>
                        <a:t>ASIAN / PACIFIC ISLANDER</a:t>
                      </a:r>
                    </a:p>
                    <a:p>
                      <a:pPr algn="l" fontAlgn="ctr"/>
                      <a:r>
                        <a:rPr lang="en-US" sz="900" b="0" dirty="0">
                          <a:solidFill>
                            <a:srgbClr val="FFFFFF"/>
                          </a:solidFill>
                        </a:rPr>
                        <a:t>N/A Participation Rate</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N/A</a:t>
                      </a:r>
                      <a:endParaRPr lang="en-US" sz="900" dirty="0">
                        <a:solidFill>
                          <a:srgbClr val="FFFFFF"/>
                        </a:solidFill>
                      </a:endParaRPr>
                    </a:p>
                  </a:txBody>
                  <a:tcPr marL="53340" marR="53340" marT="22860" marB="22860" anchor="ctr"/>
                </a:tc>
              </a:tr>
              <a:tr h="333288">
                <a:tc>
                  <a:txBody>
                    <a:bodyPr/>
                    <a:lstStyle/>
                    <a:p>
                      <a:pPr algn="l" fontAlgn="ctr"/>
                      <a:r>
                        <a:rPr lang="en-US" sz="900" b="1" cap="all" dirty="0">
                          <a:solidFill>
                            <a:srgbClr val="262723"/>
                          </a:solidFill>
                          <a:latin typeface="inherit"/>
                        </a:rPr>
                        <a:t>BLACK</a:t>
                      </a:r>
                    </a:p>
                    <a:p>
                      <a:pPr algn="l" fontAlgn="ctr"/>
                      <a:r>
                        <a:rPr lang="en-US" sz="900" b="0" dirty="0">
                          <a:solidFill>
                            <a:schemeClr val="tx1"/>
                          </a:solidFill>
                        </a:rPr>
                        <a:t>97.50% Participation Rate</a:t>
                      </a:r>
                      <a:endParaRPr lang="en-US" sz="900" dirty="0">
                        <a:solidFill>
                          <a:schemeClr val="tx1"/>
                        </a:solidFill>
                      </a:endParaRPr>
                    </a:p>
                  </a:txBody>
                  <a:tcPr marL="53340" marR="53340" marT="22860" marB="22860" anchor="ctr"/>
                </a:tc>
                <a:tc>
                  <a:txBody>
                    <a:bodyPr/>
                    <a:lstStyle/>
                    <a:p>
                      <a:pPr algn="ctr" fontAlgn="ctr"/>
                      <a:r>
                        <a:rPr lang="en-US" sz="900" b="1">
                          <a:solidFill>
                            <a:srgbClr val="262723"/>
                          </a:solidFill>
                        </a:rPr>
                        <a:t>36.84%</a:t>
                      </a:r>
                      <a:endParaRPr lang="en-US" sz="900"/>
                    </a:p>
                  </a:txBody>
                  <a:tcPr marL="53340" marR="53340" marT="22860" marB="22860" anchor="ctr"/>
                </a:tc>
                <a:tc>
                  <a:txBody>
                    <a:bodyPr/>
                    <a:lstStyle/>
                    <a:p>
                      <a:pPr algn="ctr" fontAlgn="ctr"/>
                      <a:r>
                        <a:rPr lang="en-US" sz="900" b="1">
                          <a:solidFill>
                            <a:srgbClr val="262723"/>
                          </a:solidFill>
                        </a:rPr>
                        <a:t>44.74%</a:t>
                      </a:r>
                      <a:endParaRPr lang="en-US" sz="900"/>
                    </a:p>
                  </a:txBody>
                  <a:tcPr marL="53340" marR="53340" marT="22860" marB="22860" anchor="ctr"/>
                </a:tc>
                <a:tc>
                  <a:txBody>
                    <a:bodyPr/>
                    <a:lstStyle/>
                    <a:p>
                      <a:pPr algn="ctr" fontAlgn="ctr"/>
                      <a:r>
                        <a:rPr lang="en-US" sz="900" b="1">
                          <a:solidFill>
                            <a:srgbClr val="262723"/>
                          </a:solidFill>
                        </a:rPr>
                        <a:t>18.42%</a:t>
                      </a:r>
                      <a:endParaRPr lang="en-US" sz="900"/>
                    </a:p>
                  </a:txBody>
                  <a:tcPr marL="53340" marR="53340" marT="22860" marB="22860" anchor="ctr"/>
                </a:tc>
                <a:tc>
                  <a:txBody>
                    <a:bodyPr/>
                    <a:lstStyle/>
                    <a:p>
                      <a:pPr algn="ctr" fontAlgn="ctr"/>
                      <a:r>
                        <a:rPr lang="en-US" sz="900" b="1">
                          <a:solidFill>
                            <a:srgbClr val="262723"/>
                          </a:solidFill>
                        </a:rPr>
                        <a:t>0.00%</a:t>
                      </a:r>
                      <a:endParaRPr lang="en-US" sz="900"/>
                    </a:p>
                  </a:txBody>
                  <a:tcPr marL="53340" marR="53340" marT="22860" marB="22860" anchor="ctr"/>
                </a:tc>
              </a:tr>
              <a:tr h="333288">
                <a:tc>
                  <a:txBody>
                    <a:bodyPr/>
                    <a:lstStyle/>
                    <a:p>
                      <a:pPr algn="l" fontAlgn="ctr"/>
                      <a:r>
                        <a:rPr lang="en-US" sz="900" b="1" cap="all" dirty="0">
                          <a:solidFill>
                            <a:srgbClr val="262723"/>
                          </a:solidFill>
                          <a:latin typeface="inherit"/>
                        </a:rPr>
                        <a:t>HISPANIC</a:t>
                      </a:r>
                    </a:p>
                    <a:p>
                      <a:pPr algn="l" fontAlgn="ctr"/>
                      <a:r>
                        <a:rPr lang="en-US" sz="900" b="0" dirty="0">
                          <a:solidFill>
                            <a:srgbClr val="FFFFFF"/>
                          </a:solidFill>
                        </a:rPr>
                        <a:t>98.78% Participation Rate</a:t>
                      </a:r>
                      <a:endParaRPr lang="en-US" sz="900" dirty="0">
                        <a:solidFill>
                          <a:srgbClr val="FFFFFF"/>
                        </a:solidFill>
                      </a:endParaRPr>
                    </a:p>
                  </a:txBody>
                  <a:tcPr marL="53340" marR="53340" marT="22860" marB="22860" anchor="ctr"/>
                </a:tc>
                <a:tc>
                  <a:txBody>
                    <a:bodyPr/>
                    <a:lstStyle/>
                    <a:p>
                      <a:pPr algn="ctr" fontAlgn="ctr"/>
                      <a:r>
                        <a:rPr lang="en-US" sz="900" b="1">
                          <a:solidFill>
                            <a:srgbClr val="262723"/>
                          </a:solidFill>
                        </a:rPr>
                        <a:t>22.22%</a:t>
                      </a:r>
                      <a:endParaRPr lang="en-US" sz="900"/>
                    </a:p>
                  </a:txBody>
                  <a:tcPr marL="53340" marR="53340" marT="22860" marB="22860" anchor="ctr"/>
                </a:tc>
                <a:tc>
                  <a:txBody>
                    <a:bodyPr/>
                    <a:lstStyle/>
                    <a:p>
                      <a:pPr algn="ctr" fontAlgn="ctr"/>
                      <a:r>
                        <a:rPr lang="en-US" sz="900" b="1">
                          <a:solidFill>
                            <a:srgbClr val="262723"/>
                          </a:solidFill>
                        </a:rPr>
                        <a:t>49.38%</a:t>
                      </a:r>
                      <a:endParaRPr lang="en-US" sz="900"/>
                    </a:p>
                  </a:txBody>
                  <a:tcPr marL="53340" marR="53340" marT="22860" marB="22860" anchor="ctr"/>
                </a:tc>
                <a:tc>
                  <a:txBody>
                    <a:bodyPr/>
                    <a:lstStyle/>
                    <a:p>
                      <a:pPr algn="ctr" fontAlgn="ctr"/>
                      <a:r>
                        <a:rPr lang="en-US" sz="900" b="1">
                          <a:solidFill>
                            <a:srgbClr val="262723"/>
                          </a:solidFill>
                        </a:rPr>
                        <a:t>23.46%</a:t>
                      </a:r>
                      <a:endParaRPr lang="en-US" sz="900"/>
                    </a:p>
                  </a:txBody>
                  <a:tcPr marL="53340" marR="53340" marT="22860" marB="22860" anchor="ctr"/>
                </a:tc>
                <a:tc>
                  <a:txBody>
                    <a:bodyPr/>
                    <a:lstStyle/>
                    <a:p>
                      <a:pPr algn="ctr" fontAlgn="ctr"/>
                      <a:r>
                        <a:rPr lang="en-US" sz="900" b="1">
                          <a:solidFill>
                            <a:srgbClr val="262723"/>
                          </a:solidFill>
                        </a:rPr>
                        <a:t>4.94%</a:t>
                      </a:r>
                      <a:endParaRPr lang="en-US" sz="900"/>
                    </a:p>
                  </a:txBody>
                  <a:tcPr marL="53340" marR="53340" marT="22860" marB="22860" anchor="ctr"/>
                </a:tc>
              </a:tr>
              <a:tr h="478196">
                <a:tc>
                  <a:txBody>
                    <a:bodyPr/>
                    <a:lstStyle/>
                    <a:p>
                      <a:pPr algn="l" fontAlgn="ctr"/>
                      <a:r>
                        <a:rPr lang="en-US" sz="900" b="1" cap="all" dirty="0">
                          <a:solidFill>
                            <a:srgbClr val="262723"/>
                          </a:solidFill>
                          <a:latin typeface="inherit"/>
                        </a:rPr>
                        <a:t>MULTI-RACIAL</a:t>
                      </a:r>
                    </a:p>
                    <a:p>
                      <a:pPr algn="l" fontAlgn="ctr"/>
                      <a:r>
                        <a:rPr lang="en-US" sz="900" b="0" dirty="0">
                          <a:solidFill>
                            <a:schemeClr val="tx1"/>
                          </a:solidFill>
                        </a:rPr>
                        <a:t>Too Few Students Participation Rate</a:t>
                      </a:r>
                      <a:endParaRPr lang="en-US" sz="900" dirty="0">
                        <a:solidFill>
                          <a:schemeClr val="tx1"/>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r>
              <a:tr h="333288">
                <a:tc>
                  <a:txBody>
                    <a:bodyPr/>
                    <a:lstStyle/>
                    <a:p>
                      <a:pPr algn="l" fontAlgn="ctr"/>
                      <a:r>
                        <a:rPr lang="en-US" sz="900" b="1" cap="all" dirty="0">
                          <a:solidFill>
                            <a:srgbClr val="262723"/>
                          </a:solidFill>
                          <a:latin typeface="inherit"/>
                        </a:rPr>
                        <a:t>WHITE</a:t>
                      </a:r>
                    </a:p>
                    <a:p>
                      <a:pPr algn="l" fontAlgn="ctr"/>
                      <a:r>
                        <a:rPr lang="en-US" sz="900" b="0" dirty="0">
                          <a:solidFill>
                            <a:srgbClr val="FFFFFF"/>
                          </a:solidFill>
                        </a:rPr>
                        <a:t>99.15% Participation Rate</a:t>
                      </a:r>
                      <a:endParaRPr lang="en-US" sz="900" dirty="0">
                        <a:solidFill>
                          <a:srgbClr val="FFFFFF"/>
                        </a:solidFill>
                      </a:endParaRPr>
                    </a:p>
                  </a:txBody>
                  <a:tcPr marL="53340" marR="53340" marT="22860" marB="22860" anchor="ctr"/>
                </a:tc>
                <a:tc>
                  <a:txBody>
                    <a:bodyPr/>
                    <a:lstStyle/>
                    <a:p>
                      <a:pPr algn="ctr" fontAlgn="ctr"/>
                      <a:r>
                        <a:rPr lang="en-US" sz="900" b="1">
                          <a:solidFill>
                            <a:srgbClr val="262723"/>
                          </a:solidFill>
                        </a:rPr>
                        <a:t>14.78%</a:t>
                      </a:r>
                      <a:endParaRPr lang="en-US" sz="900"/>
                    </a:p>
                  </a:txBody>
                  <a:tcPr marL="53340" marR="53340" marT="22860" marB="22860" anchor="ctr"/>
                </a:tc>
                <a:tc>
                  <a:txBody>
                    <a:bodyPr/>
                    <a:lstStyle/>
                    <a:p>
                      <a:pPr algn="ctr" fontAlgn="ctr"/>
                      <a:r>
                        <a:rPr lang="en-US" sz="900" b="1">
                          <a:solidFill>
                            <a:srgbClr val="262723"/>
                          </a:solidFill>
                        </a:rPr>
                        <a:t>41.74%</a:t>
                      </a:r>
                      <a:endParaRPr lang="en-US" sz="900"/>
                    </a:p>
                  </a:txBody>
                  <a:tcPr marL="53340" marR="53340" marT="22860" marB="22860" anchor="ctr"/>
                </a:tc>
                <a:tc>
                  <a:txBody>
                    <a:bodyPr/>
                    <a:lstStyle/>
                    <a:p>
                      <a:pPr algn="ctr" fontAlgn="ctr"/>
                      <a:r>
                        <a:rPr lang="en-US" sz="900" b="1">
                          <a:solidFill>
                            <a:srgbClr val="262723"/>
                          </a:solidFill>
                        </a:rPr>
                        <a:t>36.52%</a:t>
                      </a:r>
                      <a:endParaRPr lang="en-US" sz="900"/>
                    </a:p>
                  </a:txBody>
                  <a:tcPr marL="53340" marR="53340" marT="22860" marB="22860" anchor="ctr"/>
                </a:tc>
                <a:tc>
                  <a:txBody>
                    <a:bodyPr/>
                    <a:lstStyle/>
                    <a:p>
                      <a:pPr algn="ctr" fontAlgn="ctr"/>
                      <a:r>
                        <a:rPr lang="en-US" sz="900" b="1">
                          <a:solidFill>
                            <a:srgbClr val="262723"/>
                          </a:solidFill>
                        </a:rPr>
                        <a:t>6.96%</a:t>
                      </a:r>
                      <a:endParaRPr lang="en-US" sz="900"/>
                    </a:p>
                  </a:txBody>
                  <a:tcPr marL="53340" marR="53340" marT="22860" marB="22860" anchor="ctr"/>
                </a:tc>
              </a:tr>
              <a:tr h="478196">
                <a:tc>
                  <a:txBody>
                    <a:bodyPr/>
                    <a:lstStyle/>
                    <a:p>
                      <a:pPr algn="l" fontAlgn="ctr"/>
                      <a:r>
                        <a:rPr lang="en-US" sz="900" b="1" cap="all" dirty="0">
                          <a:solidFill>
                            <a:srgbClr val="262723"/>
                          </a:solidFill>
                          <a:latin typeface="inherit"/>
                        </a:rPr>
                        <a:t>ECONOMICALLY DISADVANTAGED</a:t>
                      </a:r>
                    </a:p>
                    <a:p>
                      <a:pPr algn="l" fontAlgn="ctr"/>
                      <a:r>
                        <a:rPr lang="en-US" sz="900" b="0" dirty="0">
                          <a:solidFill>
                            <a:srgbClr val="FFFFFF"/>
                          </a:solidFill>
                        </a:rPr>
                        <a:t>98.76% Participation Rate</a:t>
                      </a:r>
                      <a:endParaRPr lang="en-US" sz="900" dirty="0">
                        <a:solidFill>
                          <a:srgbClr val="FFFFFF"/>
                        </a:solidFill>
                      </a:endParaRPr>
                    </a:p>
                  </a:txBody>
                  <a:tcPr marL="53340" marR="53340" marT="22860" marB="22860" anchor="ctr"/>
                </a:tc>
                <a:tc>
                  <a:txBody>
                    <a:bodyPr/>
                    <a:lstStyle/>
                    <a:p>
                      <a:pPr algn="ctr" fontAlgn="ctr"/>
                      <a:r>
                        <a:rPr lang="en-US" sz="900" b="1">
                          <a:solidFill>
                            <a:srgbClr val="262723"/>
                          </a:solidFill>
                        </a:rPr>
                        <a:t>21.19%</a:t>
                      </a:r>
                      <a:endParaRPr lang="en-US" sz="900"/>
                    </a:p>
                  </a:txBody>
                  <a:tcPr marL="53340" marR="53340" marT="22860" marB="22860" anchor="ctr"/>
                </a:tc>
                <a:tc>
                  <a:txBody>
                    <a:bodyPr/>
                    <a:lstStyle/>
                    <a:p>
                      <a:pPr algn="ctr" fontAlgn="ctr"/>
                      <a:r>
                        <a:rPr lang="en-US" sz="900" b="1" dirty="0">
                          <a:solidFill>
                            <a:srgbClr val="262723"/>
                          </a:solidFill>
                        </a:rPr>
                        <a:t>44.92%</a:t>
                      </a:r>
                      <a:endParaRPr lang="en-US" sz="900" dirty="0"/>
                    </a:p>
                  </a:txBody>
                  <a:tcPr marL="53340" marR="53340" marT="22860" marB="22860" anchor="ctr"/>
                </a:tc>
                <a:tc>
                  <a:txBody>
                    <a:bodyPr/>
                    <a:lstStyle/>
                    <a:p>
                      <a:pPr algn="ctr" fontAlgn="ctr"/>
                      <a:r>
                        <a:rPr lang="en-US" sz="900" b="1">
                          <a:solidFill>
                            <a:srgbClr val="262723"/>
                          </a:solidFill>
                        </a:rPr>
                        <a:t>28.81%</a:t>
                      </a:r>
                      <a:endParaRPr lang="en-US" sz="900"/>
                    </a:p>
                  </a:txBody>
                  <a:tcPr marL="53340" marR="53340" marT="22860" marB="22860" anchor="ctr"/>
                </a:tc>
                <a:tc>
                  <a:txBody>
                    <a:bodyPr/>
                    <a:lstStyle/>
                    <a:p>
                      <a:pPr algn="ctr" fontAlgn="ctr"/>
                      <a:r>
                        <a:rPr lang="en-US" sz="900" b="1">
                          <a:solidFill>
                            <a:srgbClr val="262723"/>
                          </a:solidFill>
                        </a:rPr>
                        <a:t>5.08%</a:t>
                      </a:r>
                      <a:endParaRPr lang="en-US" sz="900"/>
                    </a:p>
                  </a:txBody>
                  <a:tcPr marL="53340" marR="53340" marT="22860" marB="22860" anchor="ctr"/>
                </a:tc>
              </a:tr>
              <a:tr h="478196">
                <a:tc>
                  <a:txBody>
                    <a:bodyPr/>
                    <a:lstStyle/>
                    <a:p>
                      <a:pPr algn="l" fontAlgn="ctr"/>
                      <a:r>
                        <a:rPr lang="en-US" sz="900" b="1" cap="all" dirty="0">
                          <a:solidFill>
                            <a:srgbClr val="262723"/>
                          </a:solidFill>
                          <a:latin typeface="inherit"/>
                        </a:rPr>
                        <a:t>ENGLISH LEARNERS</a:t>
                      </a:r>
                    </a:p>
                    <a:p>
                      <a:pPr algn="l" fontAlgn="ctr"/>
                      <a:r>
                        <a:rPr lang="en-US" sz="900" b="0" dirty="0">
                          <a:solidFill>
                            <a:schemeClr val="tx1"/>
                          </a:solidFill>
                        </a:rPr>
                        <a:t>Too Few Students Participation Rate</a:t>
                      </a:r>
                      <a:endParaRPr lang="en-US" sz="900" dirty="0">
                        <a:solidFill>
                          <a:schemeClr val="tx1"/>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c>
                  <a:txBody>
                    <a:bodyPr/>
                    <a:lstStyle/>
                    <a:p>
                      <a:pPr algn="ctr" fontAlgn="ctr"/>
                      <a:r>
                        <a:rPr lang="en-US" sz="900" dirty="0">
                          <a:solidFill>
                            <a:srgbClr val="FFFFFF"/>
                          </a:solidFill>
                          <a:latin typeface="Montserrat"/>
                        </a:rPr>
                        <a:t>Too Few Students</a:t>
                      </a:r>
                      <a:endParaRPr lang="en-US" sz="900" dirty="0">
                        <a:solidFill>
                          <a:srgbClr val="FFFFFF"/>
                        </a:solidFill>
                      </a:endParaRPr>
                    </a:p>
                  </a:txBody>
                  <a:tcPr marL="53340" marR="53340" marT="22860" marB="22860" anchor="ctr"/>
                </a:tc>
              </a:tr>
              <a:tr h="478196">
                <a:tc>
                  <a:txBody>
                    <a:bodyPr/>
                    <a:lstStyle/>
                    <a:p>
                      <a:pPr algn="l" fontAlgn="ctr"/>
                      <a:r>
                        <a:rPr lang="en-US" sz="900" b="1" cap="all" dirty="0">
                          <a:solidFill>
                            <a:srgbClr val="262723"/>
                          </a:solidFill>
                          <a:latin typeface="inherit"/>
                        </a:rPr>
                        <a:t>STUDENTS WITH DISABILITY</a:t>
                      </a:r>
                    </a:p>
                    <a:p>
                      <a:pPr algn="l" fontAlgn="ctr"/>
                      <a:r>
                        <a:rPr lang="en-US" sz="900" b="0" dirty="0">
                          <a:solidFill>
                            <a:srgbClr val="FFFFFF"/>
                          </a:solidFill>
                        </a:rPr>
                        <a:t>93.75% Participation Rate</a:t>
                      </a:r>
                      <a:endParaRPr lang="en-US" sz="900" dirty="0">
                        <a:solidFill>
                          <a:srgbClr val="FFFFFF"/>
                        </a:solidFill>
                      </a:endParaRPr>
                    </a:p>
                  </a:txBody>
                  <a:tcPr marL="53340" marR="53340" marT="22860" marB="22860" anchor="ctr"/>
                </a:tc>
                <a:tc>
                  <a:txBody>
                    <a:bodyPr/>
                    <a:lstStyle/>
                    <a:p>
                      <a:pPr algn="ctr" fontAlgn="ctr"/>
                      <a:r>
                        <a:rPr lang="en-US" sz="900" b="1" dirty="0">
                          <a:solidFill>
                            <a:srgbClr val="262723"/>
                          </a:solidFill>
                        </a:rPr>
                        <a:t>53.33%</a:t>
                      </a:r>
                      <a:endParaRPr lang="en-US" sz="900" dirty="0"/>
                    </a:p>
                  </a:txBody>
                  <a:tcPr marL="53340" marR="53340" marT="22860" marB="22860" anchor="ctr"/>
                </a:tc>
                <a:tc>
                  <a:txBody>
                    <a:bodyPr/>
                    <a:lstStyle/>
                    <a:p>
                      <a:pPr algn="ctr" fontAlgn="ctr"/>
                      <a:r>
                        <a:rPr lang="en-US" sz="900" b="1">
                          <a:solidFill>
                            <a:srgbClr val="262723"/>
                          </a:solidFill>
                        </a:rPr>
                        <a:t>43.33%</a:t>
                      </a:r>
                      <a:endParaRPr lang="en-US" sz="900"/>
                    </a:p>
                  </a:txBody>
                  <a:tcPr marL="53340" marR="53340" marT="22860" marB="22860" anchor="ctr"/>
                </a:tc>
                <a:tc>
                  <a:txBody>
                    <a:bodyPr/>
                    <a:lstStyle/>
                    <a:p>
                      <a:pPr algn="ctr" fontAlgn="ctr"/>
                      <a:r>
                        <a:rPr lang="en-US" sz="900" b="1">
                          <a:solidFill>
                            <a:srgbClr val="262723"/>
                          </a:solidFill>
                        </a:rPr>
                        <a:t>3.33%</a:t>
                      </a:r>
                      <a:endParaRPr lang="en-US" sz="900"/>
                    </a:p>
                  </a:txBody>
                  <a:tcPr marL="53340" marR="53340" marT="22860" marB="22860" anchor="ctr"/>
                </a:tc>
                <a:tc>
                  <a:txBody>
                    <a:bodyPr/>
                    <a:lstStyle/>
                    <a:p>
                      <a:pPr algn="ctr" fontAlgn="ctr"/>
                      <a:r>
                        <a:rPr lang="en-US" sz="900" b="1" dirty="0">
                          <a:solidFill>
                            <a:srgbClr val="262723"/>
                          </a:solidFill>
                        </a:rPr>
                        <a:t>0.00%</a:t>
                      </a:r>
                      <a:endParaRPr lang="en-US" sz="900" dirty="0"/>
                    </a:p>
                  </a:txBody>
                  <a:tcPr marL="53340" marR="53340" marT="22860" marB="22860" anchor="ctr"/>
                </a:tc>
              </a:tr>
            </a:tbl>
          </a:graphicData>
        </a:graphic>
      </p:graphicFrame>
      <p:graphicFrame>
        <p:nvGraphicFramePr>
          <p:cNvPr id="3" name="Table 2"/>
          <p:cNvGraphicFramePr>
            <a:graphicFrameLocks noGrp="1"/>
          </p:cNvGraphicFramePr>
          <p:nvPr/>
        </p:nvGraphicFramePr>
        <p:xfrm>
          <a:off x="2518916" y="61190246"/>
          <a:ext cx="1325245" cy="63763636"/>
        </p:xfrm>
        <a:graphic>
          <a:graphicData uri="http://schemas.openxmlformats.org/drawingml/2006/table">
            <a:tbl>
              <a:tblPr/>
              <a:tblGrid>
                <a:gridCol w="265049"/>
                <a:gridCol w="265049"/>
                <a:gridCol w="265049"/>
                <a:gridCol w="265049"/>
                <a:gridCol w="265049"/>
              </a:tblGrid>
              <a:tr h="141394">
                <a:tc>
                  <a:txBody>
                    <a:bodyPr/>
                    <a:lstStyle/>
                    <a:p>
                      <a:pPr algn="ctr" fontAlgn="ctr"/>
                      <a:r>
                        <a:rPr lang="en-US" sz="1600" dirty="0"/>
                        <a:t>Beginning Learner</a:t>
                      </a:r>
                    </a:p>
                  </a:txBody>
                  <a:tcPr marL="12875" marR="12875" marT="5518" marB="5518"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600"/>
                        <a:t>Developing Learner</a:t>
                      </a:r>
                    </a:p>
                  </a:txBody>
                  <a:tcPr marL="12875" marR="12875" marT="5518" marB="5518"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200" dirty="0"/>
                        <a:t>Proficient</a:t>
                      </a:r>
                      <a:r>
                        <a:rPr lang="en-US" sz="1600" dirty="0"/>
                        <a:t> Learner</a:t>
                      </a:r>
                    </a:p>
                  </a:txBody>
                  <a:tcPr marL="12875" marR="12875" marT="5518" marB="5518"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600"/>
                        <a:t>Distinguished Learner</a:t>
                      </a:r>
                    </a:p>
                  </a:txBody>
                  <a:tcPr marL="12875" marR="12875" marT="5518" marB="5518" anchor="ctr">
                    <a:lnL>
                      <a:noFill/>
                    </a:lnL>
                    <a:lnR>
                      <a:noFill/>
                    </a:lnR>
                    <a:lnT>
                      <a:noFill/>
                    </a:lnT>
                    <a:lnB w="30480" cap="flat" cmpd="sng" algn="ctr">
                      <a:solidFill>
                        <a:srgbClr val="EEEEEE"/>
                      </a:solidFill>
                      <a:prstDash val="solid"/>
                      <a:round/>
                      <a:headEnd type="none" w="med" len="med"/>
                      <a:tailEnd type="none" w="med" len="med"/>
                    </a:lnB>
                  </a:tcPr>
                </a:tc>
                <a:tc>
                  <a:txBody>
                    <a:bodyPr/>
                    <a:lstStyle/>
                    <a:p>
                      <a:endParaRPr lang="en-US" sz="1600"/>
                    </a:p>
                  </a:txBody>
                  <a:tcPr marL="22072" marR="22072" marT="11036" marB="11036">
                    <a:lnL>
                      <a:noFill/>
                    </a:lnL>
                  </a:tcPr>
                </a:tc>
              </a:tr>
              <a:tr h="319997">
                <a:tc>
                  <a:txBody>
                    <a:bodyPr/>
                    <a:lstStyle/>
                    <a:p>
                      <a:pPr algn="l" fontAlgn="ctr"/>
                      <a:r>
                        <a:rPr lang="en-US" sz="1600" b="1" cap="all">
                          <a:solidFill>
                            <a:srgbClr val="262723"/>
                          </a:solidFill>
                          <a:latin typeface="inherit"/>
                        </a:rPr>
                        <a:t>ALL STUDENTS</a:t>
                      </a:r>
                    </a:p>
                    <a:p>
                      <a:pPr algn="l" fontAlgn="ctr"/>
                      <a:r>
                        <a:rPr lang="en-US" sz="1600" b="0">
                          <a:solidFill>
                            <a:srgbClr val="777777"/>
                          </a:solidFill>
                        </a:rPr>
                        <a:t>93.38% Participation Rate</a:t>
                      </a:r>
                      <a:endParaRPr lang="en-US" sz="1600"/>
                    </a:p>
                  </a:txBody>
                  <a:tcPr marL="12875" marR="12875" marT="5518" marB="5518"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21.83%</a:t>
                      </a:r>
                      <a:endParaRPr lang="en-US" sz="1600"/>
                    </a:p>
                  </a:txBody>
                  <a:tcPr marL="12875" marR="12875" marT="5518" marB="5518"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31.75%</a:t>
                      </a:r>
                      <a:endParaRPr lang="en-US" sz="1600"/>
                    </a:p>
                  </a:txBody>
                  <a:tcPr marL="12875" marR="12875" marT="5518" marB="5518"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38.49%</a:t>
                      </a:r>
                      <a:endParaRPr lang="en-US" sz="1600"/>
                    </a:p>
                  </a:txBody>
                  <a:tcPr marL="12875" marR="12875" marT="5518" marB="5518"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7.94%</a:t>
                      </a:r>
                      <a:endParaRPr lang="en-US" sz="1600"/>
                    </a:p>
                  </a:txBody>
                  <a:tcPr marL="12875" marR="12875" marT="5518" marB="5518" anchor="ctr">
                    <a:lnL>
                      <a:noFill/>
                    </a:lnL>
                    <a:lnR>
                      <a:noFill/>
                    </a:lnR>
                    <a:lnB w="7620" cap="flat" cmpd="sng" algn="ctr">
                      <a:solidFill>
                        <a:srgbClr val="CCCCCC"/>
                      </a:solidFill>
                      <a:prstDash val="dot"/>
                      <a:round/>
                      <a:headEnd type="none" w="med" len="med"/>
                      <a:tailEnd type="none" w="med" len="med"/>
                    </a:lnB>
                  </a:tcPr>
                </a:tc>
              </a:tr>
              <a:tr h="498601">
                <a:tc>
                  <a:txBody>
                    <a:bodyPr/>
                    <a:lstStyle/>
                    <a:p>
                      <a:pPr algn="l" fontAlgn="ctr"/>
                      <a:r>
                        <a:rPr lang="en-US" sz="1600" b="1" cap="all">
                          <a:solidFill>
                            <a:srgbClr val="262723"/>
                          </a:solidFill>
                          <a:latin typeface="inherit"/>
                        </a:rPr>
                        <a:t>AMERICAN INDIAN / ALASKAN NATIVE</a:t>
                      </a:r>
                    </a:p>
                    <a:p>
                      <a:pPr algn="l" fontAlgn="ctr"/>
                      <a:r>
                        <a:rPr lang="en-US" sz="1600" b="0">
                          <a:solidFill>
                            <a:srgbClr val="777777"/>
                          </a:solidFill>
                        </a:rPr>
                        <a:t>N/A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dirty="0">
                          <a:solidFill>
                            <a:srgbClr val="777777"/>
                          </a:solidFill>
                          <a:latin typeface="Montserrat"/>
                        </a:rPr>
                        <a:t>N/A</a:t>
                      </a:r>
                      <a:endParaRPr lang="en-US" sz="1600" dirty="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364648">
                <a:tc>
                  <a:txBody>
                    <a:bodyPr/>
                    <a:lstStyle/>
                    <a:p>
                      <a:pPr algn="l" fontAlgn="ctr"/>
                      <a:r>
                        <a:rPr lang="en-US" sz="1600" b="1" cap="all">
                          <a:solidFill>
                            <a:srgbClr val="262723"/>
                          </a:solidFill>
                          <a:latin typeface="inherit"/>
                        </a:rPr>
                        <a:t>ASIAN / PACIFIC ISLANDER</a:t>
                      </a:r>
                    </a:p>
                    <a:p>
                      <a:pPr algn="l" fontAlgn="ctr"/>
                      <a:r>
                        <a:rPr lang="en-US" sz="1600" b="0">
                          <a:solidFill>
                            <a:srgbClr val="777777"/>
                          </a:solidFill>
                        </a:rPr>
                        <a:t>N/A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N/A</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230696">
                <a:tc>
                  <a:txBody>
                    <a:bodyPr/>
                    <a:lstStyle/>
                    <a:p>
                      <a:pPr algn="l" fontAlgn="ctr"/>
                      <a:r>
                        <a:rPr lang="en-US" sz="1600" b="1" cap="all">
                          <a:solidFill>
                            <a:srgbClr val="262723"/>
                          </a:solidFill>
                          <a:latin typeface="inherit"/>
                        </a:rPr>
                        <a:t>BLACK</a:t>
                      </a:r>
                    </a:p>
                    <a:p>
                      <a:pPr algn="l" fontAlgn="ctr"/>
                      <a:r>
                        <a:rPr lang="en-US" sz="1600" b="0">
                          <a:solidFill>
                            <a:srgbClr val="777777"/>
                          </a:solidFill>
                        </a:rPr>
                        <a:t>100.00%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42.11%</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26.32%</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28.95%</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2.63%</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275346">
                <a:tc>
                  <a:txBody>
                    <a:bodyPr/>
                    <a:lstStyle/>
                    <a:p>
                      <a:pPr algn="l" fontAlgn="ctr"/>
                      <a:r>
                        <a:rPr lang="en-US" sz="1600" b="1" cap="all">
                          <a:solidFill>
                            <a:srgbClr val="262723"/>
                          </a:solidFill>
                          <a:latin typeface="inherit"/>
                        </a:rPr>
                        <a:t>HISPANIC</a:t>
                      </a:r>
                    </a:p>
                    <a:p>
                      <a:pPr algn="l" fontAlgn="ctr"/>
                      <a:r>
                        <a:rPr lang="en-US" sz="1600" b="0">
                          <a:solidFill>
                            <a:srgbClr val="777777"/>
                          </a:solidFill>
                        </a:rPr>
                        <a:t>96.23%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27.45%</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30.39%</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34.31%</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7.84%</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319997">
                <a:tc>
                  <a:txBody>
                    <a:bodyPr/>
                    <a:lstStyle/>
                    <a:p>
                      <a:pPr algn="l" fontAlgn="ctr"/>
                      <a:r>
                        <a:rPr lang="en-US" sz="1600" b="1" cap="all">
                          <a:solidFill>
                            <a:srgbClr val="262723"/>
                          </a:solidFill>
                          <a:latin typeface="inherit"/>
                        </a:rPr>
                        <a:t>MULTI-RACIAL</a:t>
                      </a:r>
                    </a:p>
                    <a:p>
                      <a:pPr algn="l" fontAlgn="ctr"/>
                      <a:r>
                        <a:rPr lang="en-US" sz="1600" b="0">
                          <a:solidFill>
                            <a:srgbClr val="777777"/>
                          </a:solidFill>
                        </a:rPr>
                        <a:t>Too Few Students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230696">
                <a:tc>
                  <a:txBody>
                    <a:bodyPr/>
                    <a:lstStyle/>
                    <a:p>
                      <a:pPr algn="l" fontAlgn="ctr"/>
                      <a:r>
                        <a:rPr lang="en-US" sz="1600" b="1" cap="all">
                          <a:solidFill>
                            <a:srgbClr val="262723"/>
                          </a:solidFill>
                          <a:latin typeface="inherit"/>
                        </a:rPr>
                        <a:t>WHITE</a:t>
                      </a:r>
                    </a:p>
                    <a:p>
                      <a:pPr algn="l" fontAlgn="ctr"/>
                      <a:r>
                        <a:rPr lang="en-US" sz="1600" b="0">
                          <a:solidFill>
                            <a:srgbClr val="777777"/>
                          </a:solidFill>
                        </a:rPr>
                        <a:t>89.60%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9.91%</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34.23%</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45.95%</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9.91%</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53950">
                <a:tc>
                  <a:txBody>
                    <a:bodyPr/>
                    <a:lstStyle/>
                    <a:p>
                      <a:pPr algn="l" fontAlgn="ctr"/>
                      <a:r>
                        <a:rPr lang="en-US" sz="1600" b="1" cap="all">
                          <a:solidFill>
                            <a:srgbClr val="262723"/>
                          </a:solidFill>
                          <a:latin typeface="inherit"/>
                        </a:rPr>
                        <a:t>ECONOMICALLY DISADVANTAGED</a:t>
                      </a:r>
                    </a:p>
                    <a:p>
                      <a:pPr algn="l" fontAlgn="ctr"/>
                      <a:r>
                        <a:rPr lang="en-US" sz="1600" b="0">
                          <a:solidFill>
                            <a:srgbClr val="777777"/>
                          </a:solidFill>
                        </a:rPr>
                        <a:t>93.38%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21.83%</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31.75%</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38.49%</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b="1">
                          <a:solidFill>
                            <a:srgbClr val="262723"/>
                          </a:solidFill>
                        </a:rPr>
                        <a:t>7.94%</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9299">
                <a:tc>
                  <a:txBody>
                    <a:bodyPr/>
                    <a:lstStyle/>
                    <a:p>
                      <a:pPr algn="l" fontAlgn="ctr"/>
                      <a:r>
                        <a:rPr lang="en-US" sz="1600" b="1" cap="all">
                          <a:solidFill>
                            <a:srgbClr val="262723"/>
                          </a:solidFill>
                          <a:latin typeface="inherit"/>
                        </a:rPr>
                        <a:t>ENGLISH LEARNERS</a:t>
                      </a:r>
                    </a:p>
                    <a:p>
                      <a:pPr algn="l" fontAlgn="ctr"/>
                      <a:r>
                        <a:rPr lang="en-US" sz="1600" b="0">
                          <a:solidFill>
                            <a:srgbClr val="777777"/>
                          </a:solidFill>
                        </a:rPr>
                        <a:t>Too Few Students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600">
                          <a:solidFill>
                            <a:srgbClr val="777777"/>
                          </a:solidFill>
                          <a:latin typeface="Montserrat"/>
                        </a:rPr>
                        <a:t>Too Few Students</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9299">
                <a:tc>
                  <a:txBody>
                    <a:bodyPr/>
                    <a:lstStyle/>
                    <a:p>
                      <a:pPr algn="l" fontAlgn="ctr"/>
                      <a:r>
                        <a:rPr lang="en-US" sz="1600" b="1" cap="all">
                          <a:solidFill>
                            <a:srgbClr val="262723"/>
                          </a:solidFill>
                          <a:latin typeface="inherit"/>
                        </a:rPr>
                        <a:t>STUDENTS WITH DISABILITY</a:t>
                      </a:r>
                    </a:p>
                    <a:p>
                      <a:pPr algn="l" fontAlgn="ctr"/>
                      <a:r>
                        <a:rPr lang="en-US" sz="1600" b="0">
                          <a:solidFill>
                            <a:srgbClr val="777777"/>
                          </a:solidFill>
                        </a:rPr>
                        <a:t>100.00% Participation Rate</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600" b="1">
                          <a:solidFill>
                            <a:srgbClr val="262723"/>
                          </a:solidFill>
                        </a:rPr>
                        <a:t>66.67%</a:t>
                      </a:r>
                      <a:endParaRPr lang="en-US" sz="1600"/>
                    </a:p>
                  </a:txBody>
                  <a:tcPr marL="12875" marR="12875" marT="5518" marB="5518"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600" b="1" dirty="0">
                          <a:solidFill>
                            <a:srgbClr val="262723"/>
                          </a:solidFill>
                        </a:rPr>
                        <a:t>27.27%</a:t>
                      </a:r>
                      <a:endParaRPr lang="en-US" sz="1600" dirty="0"/>
                    </a:p>
                  </a:txBody>
                  <a:tcPr marL="12875" marR="12875" marT="5518" marB="5518"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endParaRPr lang="en-US" sz="1600" dirty="0"/>
                    </a:p>
                  </a:txBody>
                  <a:tcPr marL="12875" marR="12875" marT="5518" marB="5518"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600" b="1" dirty="0">
                          <a:solidFill>
                            <a:srgbClr val="262723"/>
                          </a:solidFill>
                        </a:rPr>
                        <a:t>0.00%</a:t>
                      </a:r>
                      <a:endParaRPr lang="en-US" sz="1600" dirty="0"/>
                    </a:p>
                  </a:txBody>
                  <a:tcPr marL="12875" marR="12875" marT="5518" marB="5518"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r>
            </a:tbl>
          </a:graphicData>
        </a:graphic>
      </p:graphicFrame>
      <p:sp>
        <p:nvSpPr>
          <p:cNvPr id="3073" name="Rectangle 1"/>
          <p:cNvSpPr>
            <a:spLocks noChangeArrowheads="1"/>
          </p:cNvSpPr>
          <p:nvPr/>
        </p:nvSpPr>
        <p:spPr bwMode="auto">
          <a:xfrm>
            <a:off x="0" y="0"/>
            <a:ext cx="248786"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2B7DCF"/>
                </a:solidFill>
                <a:effectLst/>
                <a:latin typeface="Arial" pitchFamily="34" charset="0"/>
                <a:cs typeface="Arial" pitchFamily="34" charset="0"/>
                <a:hlinkClick r:id="rId2"/>
              </a:rPr>
              <a:t>.</a:t>
            </a: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116078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STUDENT GROUPS IN THE SCHOOL PERFORM?</a:t>
            </a:r>
            <a:endParaRPr lang="en-US" dirty="0"/>
          </a:p>
        </p:txBody>
      </p:sp>
      <p:graphicFrame>
        <p:nvGraphicFramePr>
          <p:cNvPr id="3" name="Table 2"/>
          <p:cNvGraphicFramePr>
            <a:graphicFrameLocks noGrp="1"/>
          </p:cNvGraphicFramePr>
          <p:nvPr/>
        </p:nvGraphicFramePr>
        <p:xfrm>
          <a:off x="3715527" y="1725849"/>
          <a:ext cx="8385227" cy="4937757"/>
        </p:xfrm>
        <a:graphic>
          <a:graphicData uri="http://schemas.openxmlformats.org/drawingml/2006/table">
            <a:tbl>
              <a:tblPr/>
              <a:tblGrid>
                <a:gridCol w="2456756"/>
                <a:gridCol w="1295288"/>
                <a:gridCol w="1295288"/>
                <a:gridCol w="1295288"/>
                <a:gridCol w="2042607"/>
              </a:tblGrid>
              <a:tr h="559291">
                <a:tc>
                  <a:txBody>
                    <a:bodyPr/>
                    <a:lstStyle/>
                    <a:p>
                      <a:pPr algn="ctr" fontAlgn="ctr"/>
                      <a:r>
                        <a:rPr lang="en-US" sz="1000" dirty="0">
                          <a:solidFill>
                            <a:schemeClr val="tx1"/>
                          </a:solidFill>
                        </a:rPr>
                        <a:t>Beginning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dirty="0">
                          <a:solidFill>
                            <a:schemeClr val="tx1"/>
                          </a:solidFill>
                        </a:rPr>
                        <a:t>Developing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dirty="0">
                          <a:solidFill>
                            <a:schemeClr val="tx1"/>
                          </a:solidFill>
                        </a:rPr>
                        <a:t>Proficient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a:solidFill>
                            <a:schemeClr val="tx1"/>
                          </a:solidFill>
                        </a:rPr>
                        <a:t>Distinguished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endParaRPr lang="en-US" sz="1000" dirty="0">
                        <a:solidFill>
                          <a:schemeClr val="tx1"/>
                        </a:solidFill>
                      </a:endParaRPr>
                    </a:p>
                  </a:txBody>
                  <a:tcPr marL="30701" marR="30701" marT="15350" marB="15350">
                    <a:lnL>
                      <a:noFill/>
                    </a:lnL>
                  </a:tcPr>
                </a:tc>
              </a:tr>
              <a:tr h="408974">
                <a:tc>
                  <a:txBody>
                    <a:bodyPr/>
                    <a:lstStyle/>
                    <a:p>
                      <a:pPr algn="l" fontAlgn="ctr"/>
                      <a:r>
                        <a:rPr lang="en-US" sz="1000" b="1" cap="all" dirty="0">
                          <a:solidFill>
                            <a:schemeClr val="tx1"/>
                          </a:solidFill>
                          <a:latin typeface="inherit"/>
                        </a:rPr>
                        <a:t>ALL STUDENTS</a:t>
                      </a:r>
                    </a:p>
                    <a:p>
                      <a:pPr algn="l" fontAlgn="ctr"/>
                      <a:r>
                        <a:rPr lang="en-US" sz="1000" b="0" dirty="0">
                          <a:solidFill>
                            <a:schemeClr val="tx1"/>
                          </a:solidFill>
                        </a:rPr>
                        <a:t>100.00% Participation Rate</a:t>
                      </a:r>
                      <a:endParaRPr lang="en-US" sz="1000" dirty="0">
                        <a:solidFill>
                          <a:schemeClr val="tx1"/>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23.93%</a:t>
                      </a:r>
                      <a:endParaRPr lang="en-US" sz="1000" dirty="0">
                        <a:solidFill>
                          <a:schemeClr val="tx1"/>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35.90%</a:t>
                      </a:r>
                      <a:endParaRPr lang="en-US" sz="1000" dirty="0">
                        <a:solidFill>
                          <a:schemeClr val="tx1"/>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32.05%</a:t>
                      </a:r>
                      <a:endParaRPr lang="en-US" sz="1000">
                        <a:solidFill>
                          <a:schemeClr val="tx1"/>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8.12%</a:t>
                      </a:r>
                      <a:endParaRPr lang="en-US" sz="1000" dirty="0">
                        <a:solidFill>
                          <a:schemeClr val="tx1"/>
                        </a:solidFill>
                      </a:endParaRPr>
                    </a:p>
                  </a:txBody>
                  <a:tcPr marL="17909" marR="17909" marT="7675" marB="7675" anchor="ctr">
                    <a:lnL>
                      <a:noFill/>
                    </a:lnL>
                    <a:lnR>
                      <a:noFill/>
                    </a:lnR>
                    <a:lnB w="7620" cap="flat" cmpd="sng" algn="ctr">
                      <a:solidFill>
                        <a:srgbClr val="CCCCCC"/>
                      </a:solidFill>
                      <a:prstDash val="dot"/>
                      <a:round/>
                      <a:headEnd type="none" w="med" len="med"/>
                      <a:tailEnd type="none" w="med" len="med"/>
                    </a:lnB>
                  </a:tcPr>
                </a:tc>
              </a:tr>
              <a:tr h="434854">
                <a:tc>
                  <a:txBody>
                    <a:bodyPr/>
                    <a:lstStyle/>
                    <a:p>
                      <a:pPr algn="l" fontAlgn="ctr"/>
                      <a:r>
                        <a:rPr lang="en-US" sz="1000" b="1" cap="all">
                          <a:solidFill>
                            <a:schemeClr val="tx1"/>
                          </a:solidFill>
                          <a:latin typeface="inherit"/>
                        </a:rPr>
                        <a:t>AMERICAN INDIAN / ALASKAN NATIVE</a:t>
                      </a:r>
                    </a:p>
                    <a:p>
                      <a:pPr algn="l" fontAlgn="ctr"/>
                      <a:r>
                        <a:rPr lang="en-US" sz="1000" b="0">
                          <a:solidFill>
                            <a:schemeClr val="tx1"/>
                          </a:solidFill>
                        </a:rPr>
                        <a:t>N/A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N/A</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N/A</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N/A</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N/A</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ASIAN / PACIFIC ISLANDER</a:t>
                      </a:r>
                    </a:p>
                    <a:p>
                      <a:pPr algn="l" fontAlgn="ctr"/>
                      <a:r>
                        <a:rPr lang="en-US" sz="1000" b="0">
                          <a:solidFill>
                            <a:schemeClr val="tx1"/>
                          </a:solidFill>
                        </a:rPr>
                        <a:t>N/A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N/A</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N/A</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N/A</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N/A</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BLACK</a:t>
                      </a:r>
                    </a:p>
                    <a:p>
                      <a:pPr algn="l" fontAlgn="ctr"/>
                      <a:r>
                        <a:rPr lang="en-US" sz="1000" b="0">
                          <a:solidFill>
                            <a:schemeClr val="tx1"/>
                          </a:solidFill>
                        </a:rPr>
                        <a:t>100.00%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41.03%</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33.33%</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25.64%</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0.00%</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HISPANIC</a:t>
                      </a:r>
                    </a:p>
                    <a:p>
                      <a:pPr algn="l" fontAlgn="ctr"/>
                      <a:r>
                        <a:rPr lang="en-US" sz="1000" b="0">
                          <a:solidFill>
                            <a:schemeClr val="tx1"/>
                          </a:solidFill>
                        </a:rPr>
                        <a:t>100.00%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28.00%</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38.00%</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29.00%</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5.00%</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MULTI-RACIAL</a:t>
                      </a:r>
                    </a:p>
                    <a:p>
                      <a:pPr algn="l" fontAlgn="ctr"/>
                      <a:r>
                        <a:rPr lang="en-US" sz="1000" b="0">
                          <a:solidFill>
                            <a:schemeClr val="tx1"/>
                          </a:solidFill>
                        </a:rPr>
                        <a:t>Too Few Students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Too Few Students</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Too Few Students</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Too Few Students</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Too Few Students</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WHITE</a:t>
                      </a:r>
                    </a:p>
                    <a:p>
                      <a:pPr algn="l" fontAlgn="ctr"/>
                      <a:r>
                        <a:rPr lang="en-US" sz="1000" b="0">
                          <a:solidFill>
                            <a:schemeClr val="tx1"/>
                          </a:solidFill>
                        </a:rPr>
                        <a:t>100.00%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13.04%</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34.78%</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38.04%</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14.13%</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540397">
                <a:tc>
                  <a:txBody>
                    <a:bodyPr/>
                    <a:lstStyle/>
                    <a:p>
                      <a:pPr algn="l" fontAlgn="ctr"/>
                      <a:r>
                        <a:rPr lang="en-US" sz="1000" b="1" cap="all">
                          <a:solidFill>
                            <a:schemeClr val="tx1"/>
                          </a:solidFill>
                          <a:latin typeface="inherit"/>
                        </a:rPr>
                        <a:t>ECONOMICALLY DISADVANTAGED</a:t>
                      </a:r>
                    </a:p>
                    <a:p>
                      <a:pPr algn="l" fontAlgn="ctr"/>
                      <a:r>
                        <a:rPr lang="en-US" sz="1000" b="0">
                          <a:solidFill>
                            <a:schemeClr val="tx1"/>
                          </a:solidFill>
                        </a:rPr>
                        <a:t>100.00%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23.93%</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chemeClr val="tx1"/>
                          </a:solidFill>
                        </a:rPr>
                        <a:t>35.90%</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32.05%</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chemeClr val="tx1"/>
                          </a:solidFill>
                        </a:rPr>
                        <a:t>8.12%</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08974">
                <a:tc>
                  <a:txBody>
                    <a:bodyPr/>
                    <a:lstStyle/>
                    <a:p>
                      <a:pPr algn="l" fontAlgn="ctr"/>
                      <a:r>
                        <a:rPr lang="en-US" sz="1000" b="1" cap="all">
                          <a:solidFill>
                            <a:schemeClr val="tx1"/>
                          </a:solidFill>
                          <a:latin typeface="inherit"/>
                        </a:rPr>
                        <a:t>ENGLISH LEARNERS</a:t>
                      </a:r>
                    </a:p>
                    <a:p>
                      <a:pPr algn="l" fontAlgn="ctr"/>
                      <a:r>
                        <a:rPr lang="en-US" sz="1000" b="0">
                          <a:solidFill>
                            <a:schemeClr val="tx1"/>
                          </a:solidFill>
                        </a:rPr>
                        <a:t>Too Few Students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Too Few Students</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Too Few Students</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chemeClr val="tx1"/>
                          </a:solidFill>
                          <a:latin typeface="Montserrat"/>
                        </a:rPr>
                        <a:t>Too Few Students</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chemeClr val="tx1"/>
                          </a:solidFill>
                          <a:latin typeface="Montserrat"/>
                        </a:rPr>
                        <a:t>Too Few Students</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540397">
                <a:tc>
                  <a:txBody>
                    <a:bodyPr/>
                    <a:lstStyle/>
                    <a:p>
                      <a:pPr algn="l" fontAlgn="ctr"/>
                      <a:r>
                        <a:rPr lang="en-US" sz="1000" b="1" cap="all">
                          <a:solidFill>
                            <a:schemeClr val="tx1"/>
                          </a:solidFill>
                          <a:latin typeface="inherit"/>
                        </a:rPr>
                        <a:t>STUDENTS WITH DISABILITY</a:t>
                      </a:r>
                    </a:p>
                    <a:p>
                      <a:pPr algn="l" fontAlgn="ctr"/>
                      <a:r>
                        <a:rPr lang="en-US" sz="1000" b="0">
                          <a:solidFill>
                            <a:schemeClr val="tx1"/>
                          </a:solidFill>
                        </a:rPr>
                        <a:t>100.00% Participation Rate</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a:solidFill>
                            <a:schemeClr val="tx1"/>
                          </a:solidFill>
                        </a:rPr>
                        <a:t>80.00%</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a:solidFill>
                            <a:schemeClr val="tx1"/>
                          </a:solidFill>
                        </a:rPr>
                        <a:t>16.67%</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a:solidFill>
                            <a:schemeClr val="tx1"/>
                          </a:solidFill>
                        </a:rPr>
                        <a:t>3.33%</a:t>
                      </a:r>
                      <a:endParaRPr lang="en-US" sz="100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dirty="0">
                          <a:solidFill>
                            <a:schemeClr val="tx1"/>
                          </a:solidFill>
                        </a:rPr>
                        <a:t>0.00%</a:t>
                      </a:r>
                      <a:endParaRPr lang="en-US" sz="1000" dirty="0">
                        <a:solidFill>
                          <a:schemeClr val="tx1"/>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r>
            </a:tbl>
          </a:graphicData>
        </a:graphic>
      </p:graphicFrame>
      <p:sp>
        <p:nvSpPr>
          <p:cNvPr id="4" name="TextBox 3"/>
          <p:cNvSpPr txBox="1"/>
          <p:nvPr/>
        </p:nvSpPr>
        <p:spPr>
          <a:xfrm>
            <a:off x="1087120" y="3210560"/>
            <a:ext cx="1669047" cy="1077218"/>
          </a:xfrm>
          <a:prstGeom prst="rect">
            <a:avLst/>
          </a:prstGeom>
          <a:noFill/>
        </p:spPr>
        <p:txBody>
          <a:bodyPr wrap="none" rtlCol="0">
            <a:spAutoFit/>
          </a:bodyPr>
          <a:lstStyle/>
          <a:p>
            <a:r>
              <a:rPr lang="en-US" sz="3200" dirty="0" smtClean="0"/>
              <a:t>SOCIAL </a:t>
            </a:r>
          </a:p>
          <a:p>
            <a:r>
              <a:rPr lang="en-US" sz="3200" dirty="0" smtClean="0"/>
              <a:t>STUDIES</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Gaps</a:t>
            </a:r>
            <a:endParaRPr lang="en-US" dirty="0"/>
          </a:p>
        </p:txBody>
      </p:sp>
      <p:sp>
        <p:nvSpPr>
          <p:cNvPr id="3" name="Rectangle 2"/>
          <p:cNvSpPr/>
          <p:nvPr/>
        </p:nvSpPr>
        <p:spPr>
          <a:xfrm>
            <a:off x="3048000" y="2274838"/>
            <a:ext cx="6096000" cy="1384995"/>
          </a:xfrm>
          <a:prstGeom prst="rect">
            <a:avLst/>
          </a:prstGeom>
        </p:spPr>
        <p:txBody>
          <a:bodyPr>
            <a:spAutoFit/>
          </a:bodyPr>
          <a:lstStyle/>
          <a:p>
            <a:r>
              <a:rPr lang="en-US" sz="1400" dirty="0" smtClean="0"/>
              <a:t>Closing Gaps sets the expectation that all students and all student subgroups make improvements in achievement rates. This component is based on CCRPI improvement targets for academic achievement, which are represented by improvement flags, and it provides an opportunity for schools to demonstrate the progress made in improving student performance among all student subgroups.</a:t>
            </a:r>
            <a:endParaRPr lang="en-US" sz="1400" dirty="0"/>
          </a:p>
        </p:txBody>
      </p:sp>
      <p:graphicFrame>
        <p:nvGraphicFramePr>
          <p:cNvPr id="5" name="Table 4"/>
          <p:cNvGraphicFramePr>
            <a:graphicFrameLocks noGrp="1"/>
          </p:cNvGraphicFramePr>
          <p:nvPr/>
        </p:nvGraphicFramePr>
        <p:xfrm>
          <a:off x="1808480" y="5052059"/>
          <a:ext cx="8778239" cy="1280160"/>
        </p:xfrm>
        <a:graphic>
          <a:graphicData uri="http://schemas.openxmlformats.org/drawingml/2006/table">
            <a:tbl>
              <a:tblPr/>
              <a:tblGrid>
                <a:gridCol w="6552232"/>
                <a:gridCol w="760820"/>
                <a:gridCol w="1465187"/>
              </a:tblGrid>
              <a:tr h="1280160">
                <a:tc>
                  <a:txBody>
                    <a:bodyPr/>
                    <a:lstStyle/>
                    <a:p>
                      <a:pPr fontAlgn="ctr"/>
                      <a:r>
                        <a:rPr lang="en-US" sz="2000" dirty="0">
                          <a:solidFill>
                            <a:schemeClr val="bg1"/>
                          </a:solidFill>
                        </a:rPr>
                        <a:t> </a:t>
                      </a:r>
                      <a:r>
                        <a:rPr lang="en-US" sz="2000" dirty="0" smtClean="0">
                          <a:solidFill>
                            <a:schemeClr val="bg1"/>
                          </a:solidFill>
                        </a:rPr>
                        <a:t>How did the school perform</a:t>
                      </a:r>
                      <a:r>
                        <a:rPr lang="en-US" sz="2000" baseline="0" dirty="0" smtClean="0">
                          <a:solidFill>
                            <a:schemeClr val="bg1"/>
                          </a:solidFill>
                        </a:rPr>
                        <a:t> on Closing the Gap?</a:t>
                      </a:r>
                      <a:endParaRPr lang="en-US" sz="2000" dirty="0">
                        <a:solidFill>
                          <a:schemeClr val="bg1"/>
                        </a:solidFill>
                      </a:endParaRPr>
                    </a:p>
                  </a:txBody>
                  <a:tcPr marL="22860" marR="22860" marT="22860" marB="22860" anchor="ctr">
                    <a:lnL>
                      <a:noFill/>
                    </a:lnL>
                    <a:lnR>
                      <a:noFill/>
                    </a:lnR>
                    <a:lnT>
                      <a:noFill/>
                    </a:lnT>
                    <a:lnB>
                      <a:noFill/>
                    </a:lnB>
                  </a:tcPr>
                </a:tc>
                <a:tc>
                  <a:txBody>
                    <a:bodyPr/>
                    <a:lstStyle/>
                    <a:p>
                      <a:pPr algn="r" fontAlgn="ctr"/>
                      <a:r>
                        <a:rPr lang="en-US" sz="2400" b="1" dirty="0">
                          <a:solidFill>
                            <a:schemeClr val="bg1"/>
                          </a:solidFill>
                        </a:rPr>
                        <a:t>89.6</a:t>
                      </a:r>
                    </a:p>
                  </a:txBody>
                  <a:tcPr marL="22860" marR="22860" marT="22860" marB="22860" anchor="ctr">
                    <a:lnL>
                      <a:noFill/>
                    </a:lnL>
                    <a:lnR>
                      <a:noFill/>
                    </a:lnR>
                    <a:lnT>
                      <a:noFill/>
                    </a:lnT>
                    <a:lnB>
                      <a:noFill/>
                    </a:lnB>
                  </a:tcPr>
                </a:tc>
                <a:tc>
                  <a:txBody>
                    <a:bodyPr/>
                    <a:lstStyle/>
                    <a:p>
                      <a:pPr algn="l" fontAlgn="ctr"/>
                      <a:r>
                        <a:rPr lang="en-US" sz="2000" dirty="0">
                          <a:solidFill>
                            <a:schemeClr val="bg1"/>
                          </a:solidFill>
                        </a:rPr>
                        <a:t> </a:t>
                      </a:r>
                      <a:r>
                        <a:rPr lang="en-US" sz="2000" b="1" dirty="0">
                          <a:solidFill>
                            <a:schemeClr val="bg1"/>
                          </a:solidFill>
                        </a:rPr>
                        <a:t>+18.8</a:t>
                      </a:r>
                      <a:endParaRPr lang="en-US" sz="2000" dirty="0">
                        <a:solidFill>
                          <a:schemeClr val="bg1"/>
                        </a:solidFill>
                      </a:endParaRPr>
                    </a:p>
                  </a:txBody>
                  <a:tcPr marL="22860" marR="22860" marT="22860" marB="22860" anchor="ctr">
                    <a:lnL>
                      <a:noFill/>
                    </a:lnL>
                    <a:lnR>
                      <a:noFill/>
                    </a:lnR>
                    <a:lnT>
                      <a:noFill/>
                    </a:lnT>
                    <a:lnB>
                      <a:noFill/>
                    </a:lnB>
                  </a:tcPr>
                </a:tc>
              </a:tr>
            </a:tbl>
          </a:graphicData>
        </a:graphic>
      </p:graphicFrame>
      <p:sp>
        <p:nvSpPr>
          <p:cNvPr id="41985" name="Rectangle 1"/>
          <p:cNvSpPr>
            <a:spLocks noChangeArrowheads="1"/>
          </p:cNvSpPr>
          <p:nvPr/>
        </p:nvSpPr>
        <p:spPr bwMode="auto">
          <a:xfrm>
            <a:off x="0" y="0"/>
            <a:ext cx="65" cy="587320"/>
          </a:xfrm>
          <a:prstGeom prst="rect">
            <a:avLst/>
          </a:prstGeom>
          <a:solidFill>
            <a:srgbClr val="FFFFFF"/>
          </a:solidFill>
          <a:ln w="9525">
            <a:noFill/>
            <a:miter lim="800000"/>
            <a:headEnd/>
            <a:tailEnd/>
          </a:ln>
          <a:effectLst/>
        </p:spPr>
        <p:txBody>
          <a:bodyPr vert="horz" wrap="none" lIns="0" tIns="6348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262723"/>
              </a:solidFill>
              <a:effectLst/>
              <a:latin typeface="inheri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Up Arrow 6"/>
          <p:cNvSpPr/>
          <p:nvPr/>
        </p:nvSpPr>
        <p:spPr>
          <a:xfrm>
            <a:off x="10058400" y="5140960"/>
            <a:ext cx="484632" cy="978408"/>
          </a:xfrm>
          <a:prstGeom prst="upArrow">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Readiness</a:t>
            </a:r>
            <a:endParaRPr lang="en-US" dirty="0"/>
          </a:p>
        </p:txBody>
      </p:sp>
      <p:sp>
        <p:nvSpPr>
          <p:cNvPr id="45057"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Up Arrow 4"/>
          <p:cNvSpPr/>
          <p:nvPr/>
        </p:nvSpPr>
        <p:spPr>
          <a:xfrm>
            <a:off x="8564880" y="2661920"/>
            <a:ext cx="129032" cy="490728"/>
          </a:xfrm>
          <a:prstGeom prst="upArrow">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nvGraphicFramePr>
        <p:xfrm>
          <a:off x="3665536" y="3511381"/>
          <a:ext cx="5205984" cy="960120"/>
        </p:xfrm>
        <a:graphic>
          <a:graphicData uri="http://schemas.openxmlformats.org/drawingml/2006/table">
            <a:tbl>
              <a:tblPr/>
              <a:tblGrid>
                <a:gridCol w="3127248"/>
                <a:gridCol w="1042416"/>
                <a:gridCol w="1036320"/>
              </a:tblGrid>
              <a:tr h="0">
                <a:tc>
                  <a:txBody>
                    <a:bodyPr/>
                    <a:lstStyle/>
                    <a:p>
                      <a:pPr algn="l" fontAlgn="ctr"/>
                      <a:r>
                        <a:rPr lang="en-US" b="1" cap="all" dirty="0" smtClean="0">
                          <a:solidFill>
                            <a:srgbClr val="262723"/>
                          </a:solidFill>
                        </a:rPr>
                        <a:t>LITERACY</a:t>
                      </a:r>
                    </a:p>
                  </a:txBody>
                  <a:tcPr marL="22860" marR="22860" marT="22860" marB="22860" anchor="ctr">
                    <a:lnL>
                      <a:noFill/>
                    </a:lnL>
                    <a:lnR>
                      <a:noFill/>
                    </a:lnR>
                    <a:lnT>
                      <a:noFill/>
                    </a:lnT>
                    <a:lnB>
                      <a:noFill/>
                    </a:lnB>
                    <a:solidFill>
                      <a:srgbClr val="FFFFFF"/>
                    </a:solidFill>
                  </a:tcPr>
                </a:tc>
                <a:tc>
                  <a:txBody>
                    <a:bodyPr/>
                    <a:lstStyle/>
                    <a:p>
                      <a:pPr fontAlgn="ctr"/>
                      <a:r>
                        <a:rPr lang="en-US" b="1">
                          <a:solidFill>
                            <a:srgbClr val="262723"/>
                          </a:solidFill>
                        </a:rPr>
                        <a:t>57.63%</a:t>
                      </a:r>
                      <a:endParaRPr lang="en-US"/>
                    </a:p>
                  </a:txBody>
                  <a:tcPr marL="22860" marR="22860" marT="22860" marB="22860" anchor="ctr">
                    <a:lnL>
                      <a:noFill/>
                    </a:lnL>
                    <a:lnR>
                      <a:noFill/>
                    </a:lnR>
                    <a:lnT>
                      <a:noFill/>
                    </a:lnT>
                    <a:lnB>
                      <a:noFill/>
                    </a:lnB>
                    <a:solidFill>
                      <a:srgbClr val="FFFFFF"/>
                    </a:solidFill>
                  </a:tcPr>
                </a:tc>
                <a:tc>
                  <a:txBody>
                    <a:bodyPr/>
                    <a:lstStyle/>
                    <a:p>
                      <a:pPr algn="l" fontAlgn="ctr"/>
                      <a:r>
                        <a:rPr lang="en-US" b="0" dirty="0">
                          <a:solidFill>
                            <a:srgbClr val="777777"/>
                          </a:solidFill>
                        </a:rPr>
                        <a:t> </a:t>
                      </a:r>
                      <a:r>
                        <a:rPr lang="en-US" b="1" dirty="0">
                          <a:solidFill>
                            <a:srgbClr val="777777"/>
                          </a:solidFill>
                        </a:rPr>
                        <a:t>+3.24</a:t>
                      </a:r>
                      <a:endParaRPr lang="en-US" b="0" dirty="0">
                        <a:solidFill>
                          <a:srgbClr val="777777"/>
                        </a:solidFill>
                      </a:endParaRPr>
                    </a:p>
                  </a:txBody>
                  <a:tcPr marL="22860" marR="22860" marT="22860" marB="22860" anchor="ctr">
                    <a:lnL>
                      <a:noFill/>
                    </a:lnL>
                    <a:lnR>
                      <a:noFill/>
                    </a:lnR>
                    <a:lnT>
                      <a:noFill/>
                    </a:lnT>
                    <a:lnB>
                      <a:noFill/>
                    </a:lnB>
                    <a:solidFill>
                      <a:srgbClr val="FFFFFF"/>
                    </a:solidFill>
                  </a:tcPr>
                </a:tc>
              </a:tr>
              <a:tr h="0">
                <a:tc>
                  <a:txBody>
                    <a:bodyPr/>
                    <a:lstStyle/>
                    <a:p>
                      <a:pPr algn="l" fontAlgn="ctr"/>
                      <a:r>
                        <a:rPr lang="en-US" b="1" cap="all">
                          <a:solidFill>
                            <a:srgbClr val="262723"/>
                          </a:solidFill>
                        </a:rPr>
                        <a:t>STUDENT ATTENDANCE</a:t>
                      </a:r>
                    </a:p>
                  </a:txBody>
                  <a:tcPr marL="22860" marR="22860" marT="22860" marB="22860" anchor="ctr">
                    <a:lnL>
                      <a:noFill/>
                    </a:lnL>
                    <a:lnR>
                      <a:noFill/>
                    </a:lnR>
                    <a:lnT>
                      <a:noFill/>
                    </a:lnT>
                    <a:lnB>
                      <a:noFill/>
                    </a:lnB>
                    <a:solidFill>
                      <a:srgbClr val="FFFFFF"/>
                    </a:solidFill>
                  </a:tcPr>
                </a:tc>
                <a:tc>
                  <a:txBody>
                    <a:bodyPr/>
                    <a:lstStyle/>
                    <a:p>
                      <a:pPr fontAlgn="ctr"/>
                      <a:r>
                        <a:rPr lang="en-US" b="1">
                          <a:solidFill>
                            <a:srgbClr val="262723"/>
                          </a:solidFill>
                        </a:rPr>
                        <a:t>92.40%</a:t>
                      </a:r>
                      <a:endParaRPr lang="en-US"/>
                    </a:p>
                  </a:txBody>
                  <a:tcPr marL="22860" marR="22860" marT="22860" marB="22860" anchor="ctr">
                    <a:lnL>
                      <a:noFill/>
                    </a:lnL>
                    <a:lnR>
                      <a:noFill/>
                    </a:lnR>
                    <a:lnT>
                      <a:noFill/>
                    </a:lnT>
                    <a:lnB>
                      <a:noFill/>
                    </a:lnB>
                    <a:solidFill>
                      <a:srgbClr val="FFFFFF"/>
                    </a:solidFill>
                  </a:tcPr>
                </a:tc>
                <a:tc>
                  <a:txBody>
                    <a:bodyPr/>
                    <a:lstStyle/>
                    <a:p>
                      <a:pPr algn="l" fontAlgn="ctr"/>
                      <a:r>
                        <a:rPr lang="en-US" b="0" dirty="0">
                          <a:solidFill>
                            <a:srgbClr val="777777"/>
                          </a:solidFill>
                        </a:rPr>
                        <a:t> </a:t>
                      </a:r>
                      <a:r>
                        <a:rPr lang="en-US" b="1" dirty="0">
                          <a:solidFill>
                            <a:srgbClr val="777777"/>
                          </a:solidFill>
                        </a:rPr>
                        <a:t>+0.55</a:t>
                      </a:r>
                      <a:endParaRPr lang="en-US" b="0" dirty="0">
                        <a:solidFill>
                          <a:srgbClr val="777777"/>
                        </a:solidFill>
                      </a:endParaRPr>
                    </a:p>
                  </a:txBody>
                  <a:tcPr marL="22860" marR="22860" marT="22860" marB="22860" anchor="ctr">
                    <a:lnL>
                      <a:noFill/>
                    </a:lnL>
                    <a:lnR>
                      <a:noFill/>
                    </a:lnR>
                    <a:lnT>
                      <a:noFill/>
                    </a:lnT>
                    <a:lnB>
                      <a:noFill/>
                    </a:lnB>
                    <a:solidFill>
                      <a:srgbClr val="FFFFFF"/>
                    </a:solidFill>
                  </a:tcPr>
                </a:tc>
              </a:tr>
              <a:tr h="0">
                <a:tc>
                  <a:txBody>
                    <a:bodyPr/>
                    <a:lstStyle/>
                    <a:p>
                      <a:pPr algn="l" fontAlgn="ctr"/>
                      <a:r>
                        <a:rPr lang="en-US" b="1" cap="all" dirty="0">
                          <a:solidFill>
                            <a:srgbClr val="262723"/>
                          </a:solidFill>
                        </a:rPr>
                        <a:t>PATHWAY </a:t>
                      </a:r>
                      <a:r>
                        <a:rPr lang="en-US" b="1" cap="all" dirty="0" smtClean="0">
                          <a:solidFill>
                            <a:srgbClr val="262723"/>
                          </a:solidFill>
                        </a:rPr>
                        <a:t>COMPLETION</a:t>
                      </a:r>
                    </a:p>
                  </a:txBody>
                  <a:tcPr marL="22860" marR="22860" marT="22860" marB="22860" anchor="ctr">
                    <a:lnL>
                      <a:noFill/>
                    </a:lnL>
                    <a:lnR>
                      <a:noFill/>
                    </a:lnR>
                    <a:lnT>
                      <a:noFill/>
                    </a:lnT>
                    <a:lnB>
                      <a:noFill/>
                    </a:lnB>
                    <a:solidFill>
                      <a:srgbClr val="FFFFFF"/>
                    </a:solidFill>
                  </a:tcPr>
                </a:tc>
                <a:tc>
                  <a:txBody>
                    <a:bodyPr/>
                    <a:lstStyle/>
                    <a:p>
                      <a:pPr fontAlgn="ctr"/>
                      <a:r>
                        <a:rPr lang="en-US" b="1" dirty="0">
                          <a:solidFill>
                            <a:srgbClr val="262723"/>
                          </a:solidFill>
                        </a:rPr>
                        <a:t>67.27%</a:t>
                      </a:r>
                      <a:endParaRPr lang="en-US" dirty="0"/>
                    </a:p>
                  </a:txBody>
                  <a:tcPr marL="22860" marR="22860" marT="22860" marB="22860" anchor="ctr">
                    <a:lnL>
                      <a:noFill/>
                    </a:lnL>
                    <a:lnR>
                      <a:noFill/>
                    </a:lnR>
                    <a:lnT>
                      <a:noFill/>
                    </a:lnT>
                    <a:lnB>
                      <a:noFill/>
                    </a:lnB>
                    <a:solidFill>
                      <a:srgbClr val="FFFFFF"/>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b="0" i="0" dirty="0" smtClean="0">
                          <a:solidFill>
                            <a:srgbClr val="777777"/>
                          </a:solidFill>
                          <a:latin typeface="Montserrat"/>
                        </a:rPr>
                        <a:t> </a:t>
                      </a:r>
                      <a:r>
                        <a:rPr lang="en-US" b="1" i="0" dirty="0" smtClean="0">
                          <a:solidFill>
                            <a:srgbClr val="777777"/>
                          </a:solidFill>
                          <a:latin typeface="Montserrat"/>
                        </a:rPr>
                        <a:t>-24.96</a:t>
                      </a:r>
                    </a:p>
                  </a:txBody>
                  <a:tcPr marL="22860" marR="22860" marT="22860" marB="22860" anchor="ctr">
                    <a:lnL>
                      <a:noFill/>
                    </a:lnL>
                    <a:lnR>
                      <a:noFill/>
                    </a:lnR>
                    <a:lnT>
                      <a:noFill/>
                    </a:lnT>
                    <a:lnB>
                      <a:noFill/>
                    </a:lnB>
                    <a:solidFill>
                      <a:srgbClr val="FFFFFF"/>
                    </a:solidFill>
                  </a:tcPr>
                </a:tc>
              </a:tr>
            </a:tbl>
          </a:graphicData>
        </a:graphic>
      </p:graphicFrame>
      <p:sp>
        <p:nvSpPr>
          <p:cNvPr id="45058"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Box 7"/>
          <p:cNvSpPr txBox="1"/>
          <p:nvPr/>
        </p:nvSpPr>
        <p:spPr>
          <a:xfrm>
            <a:off x="3596640" y="4419600"/>
            <a:ext cx="4673139" cy="369332"/>
          </a:xfrm>
          <a:prstGeom prst="rect">
            <a:avLst/>
          </a:prstGeom>
          <a:noFill/>
        </p:spPr>
        <p:txBody>
          <a:bodyPr wrap="none" rtlCol="0">
            <a:spAutoFit/>
          </a:bodyPr>
          <a:lstStyle/>
          <a:p>
            <a:r>
              <a:rPr lang="en-US" dirty="0" smtClean="0"/>
              <a:t>COLLEGE AND CAREER </a:t>
            </a:r>
            <a:r>
              <a:rPr lang="en-US" dirty="0" smtClean="0"/>
              <a:t>READINESS    </a:t>
            </a:r>
            <a:r>
              <a:rPr lang="en-US" b="1" dirty="0" smtClean="0"/>
              <a:t>71.15</a:t>
            </a:r>
            <a:r>
              <a:rPr lang="en-US" b="1" dirty="0" smtClean="0"/>
              <a:t>%</a:t>
            </a:r>
            <a:endParaRPr lang="en-US" dirty="0"/>
          </a:p>
        </p:txBody>
      </p:sp>
      <p:sp>
        <p:nvSpPr>
          <p:cNvPr id="11" name="TextBox 10"/>
          <p:cNvSpPr txBox="1"/>
          <p:nvPr/>
        </p:nvSpPr>
        <p:spPr>
          <a:xfrm>
            <a:off x="0" y="1945452"/>
            <a:ext cx="3214245" cy="3539430"/>
          </a:xfrm>
          <a:prstGeom prst="rect">
            <a:avLst/>
          </a:prstGeom>
          <a:noFill/>
        </p:spPr>
        <p:txBody>
          <a:bodyPr wrap="square" rtlCol="0">
            <a:spAutoFit/>
          </a:bodyPr>
          <a:lstStyle/>
          <a:p>
            <a:pPr algn="ctr"/>
            <a:r>
              <a:rPr lang="en-US" sz="3200" b="1" cap="all" dirty="0" smtClean="0"/>
              <a:t>HOW DID THE SCHOOL PERFORM ON READINESS?</a:t>
            </a:r>
          </a:p>
          <a:p>
            <a:pPr algn="ctr" fontAlgn="ctr"/>
            <a:r>
              <a:rPr lang="en-US" sz="3200" dirty="0" smtClean="0"/>
              <a:t> </a:t>
            </a:r>
            <a:r>
              <a:rPr lang="en-US" sz="3200" b="1" dirty="0" smtClean="0"/>
              <a:t>77.7</a:t>
            </a:r>
          </a:p>
          <a:p>
            <a:pPr algn="ctr" fontAlgn="ctr"/>
            <a:r>
              <a:rPr lang="en-US" sz="3200" dirty="0" smtClean="0"/>
              <a:t> </a:t>
            </a:r>
          </a:p>
          <a:p>
            <a:pPr algn="ctr"/>
            <a:endParaRPr 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Data Comparison</a:t>
            </a:r>
            <a:endParaRPr lang="en-US" dirty="0"/>
          </a:p>
        </p:txBody>
      </p:sp>
      <p:sp>
        <p:nvSpPr>
          <p:cNvPr id="3" name="Rectangle 2"/>
          <p:cNvSpPr/>
          <p:nvPr/>
        </p:nvSpPr>
        <p:spPr>
          <a:xfrm>
            <a:off x="3048000" y="1859340"/>
            <a:ext cx="6096000" cy="3693319"/>
          </a:xfrm>
          <a:prstGeom prst="rect">
            <a:avLst/>
          </a:prstGeom>
        </p:spPr>
        <p:txBody>
          <a:bodyPr>
            <a:spAutoFit/>
          </a:bodyPr>
          <a:lstStyle/>
          <a:p>
            <a:pPr fontAlgn="base"/>
            <a:endParaRPr lang="en-US" b="1" dirty="0" smtClean="0"/>
          </a:p>
          <a:p>
            <a:pPr fontAlgn="base"/>
            <a:r>
              <a:rPr lang="en-US" sz="2000" dirty="0" smtClean="0"/>
              <a:t>The revenue/student of $9,372 in this school district is less than the state average of $10,277. The school district revenue/student has stayed relatively flat over four school years</a:t>
            </a:r>
            <a:r>
              <a:rPr lang="en-US" sz="2000" dirty="0" smtClean="0"/>
              <a:t>.</a:t>
            </a:r>
          </a:p>
          <a:p>
            <a:pPr fontAlgn="base"/>
            <a:endParaRPr lang="en-US" sz="2000" dirty="0" smtClean="0"/>
          </a:p>
          <a:p>
            <a:pPr fontAlgn="base"/>
            <a:r>
              <a:rPr lang="en-US" sz="2000" dirty="0" smtClean="0"/>
              <a:t>The school district's spending/student of $9,912 is less than the state average of $10,242. The school district spending/student has stayed relatively flat over four school years.</a:t>
            </a:r>
          </a:p>
          <a:p>
            <a:r>
              <a:rPr lang="en-US" dirty="0" smtClean="0"/>
              <a:t/>
            </a:r>
            <a:br>
              <a:rPr lang="en-US" dirty="0" smtClean="0"/>
            </a:br>
            <a:endParaRPr lang="en-US" dirty="0"/>
          </a:p>
        </p:txBody>
      </p:sp>
      <p:pic>
        <p:nvPicPr>
          <p:cNvPr id="37894" name="Picture 6" descr="C:\Users\Owner\AppData\Local\Microsoft\Windows\INetCache\IE\S7AD4EUN\money-clipart71[1].jpg"/>
          <p:cNvPicPr>
            <a:picLocks noChangeAspect="1" noChangeArrowheads="1"/>
          </p:cNvPicPr>
          <p:nvPr/>
        </p:nvPicPr>
        <p:blipFill>
          <a:blip r:embed="rId2"/>
          <a:srcRect/>
          <a:stretch>
            <a:fillRect/>
          </a:stretch>
        </p:blipFill>
        <p:spPr bwMode="auto">
          <a:xfrm>
            <a:off x="10271760" y="275665"/>
            <a:ext cx="1920240" cy="17526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Climate</a:t>
            </a:r>
            <a:endParaRPr lang="en-US" dirty="0"/>
          </a:p>
        </p:txBody>
      </p:sp>
      <p:graphicFrame>
        <p:nvGraphicFramePr>
          <p:cNvPr id="3" name="Table 2"/>
          <p:cNvGraphicFramePr>
            <a:graphicFrameLocks noGrp="1"/>
          </p:cNvGraphicFramePr>
          <p:nvPr/>
        </p:nvGraphicFramePr>
        <p:xfrm>
          <a:off x="6627004" y="1582308"/>
          <a:ext cx="5394960" cy="5126015"/>
        </p:xfrm>
        <a:graphic>
          <a:graphicData uri="http://schemas.openxmlformats.org/drawingml/2006/table">
            <a:tbl>
              <a:tblPr/>
              <a:tblGrid>
                <a:gridCol w="3778762"/>
                <a:gridCol w="1616198"/>
              </a:tblGrid>
              <a:tr h="964147">
                <a:tc>
                  <a:txBody>
                    <a:bodyPr/>
                    <a:lstStyle/>
                    <a:p>
                      <a:endParaRPr lang="en-US" sz="1500" dirty="0">
                        <a:solidFill>
                          <a:srgbClr val="FFFFFF"/>
                        </a:solidFill>
                      </a:endParaRPr>
                    </a:p>
                  </a:txBody>
                  <a:tcPr marL="76679" marR="76679" marT="38340" marB="38340">
                    <a:lnL>
                      <a:noFill/>
                    </a:lnL>
                    <a:lnR>
                      <a:noFill/>
                    </a:lnR>
                    <a:lnT>
                      <a:noFill/>
                    </a:lnT>
                    <a:lnB>
                      <a:noFill/>
                    </a:lnB>
                  </a:tcPr>
                </a:tc>
                <a:tc>
                  <a:txBody>
                    <a:bodyPr/>
                    <a:lstStyle/>
                    <a:p>
                      <a:endParaRPr lang="en-US" sz="1500">
                        <a:solidFill>
                          <a:srgbClr val="FFFFFF"/>
                        </a:solidFill>
                      </a:endParaRPr>
                    </a:p>
                  </a:txBody>
                  <a:tcPr marL="76679" marR="76679" marT="38340" marB="38340">
                    <a:lnL>
                      <a:noFill/>
                    </a:lnL>
                  </a:tcPr>
                </a:tc>
              </a:tr>
              <a:tr h="964147">
                <a:tc>
                  <a:txBody>
                    <a:bodyPr/>
                    <a:lstStyle/>
                    <a:p>
                      <a:pPr fontAlgn="ctr"/>
                      <a:r>
                        <a:rPr lang="en-US" sz="1500" dirty="0">
                          <a:solidFill>
                            <a:srgbClr val="FFFFFF"/>
                          </a:solidFill>
                        </a:rPr>
                        <a:t>Survey</a:t>
                      </a:r>
                    </a:p>
                  </a:txBody>
                  <a:tcPr marL="76679" marR="76679" marT="38340" marB="38340" anchor="ctr">
                    <a:lnL>
                      <a:noFill/>
                    </a:lnL>
                    <a:lnR>
                      <a:noFill/>
                    </a:lnR>
                    <a:lnT>
                      <a:noFill/>
                    </a:lnT>
                    <a:lnB>
                      <a:noFill/>
                    </a:lnB>
                  </a:tcPr>
                </a:tc>
                <a:tc>
                  <a:txBody>
                    <a:bodyPr/>
                    <a:lstStyle/>
                    <a:p>
                      <a:pPr algn="r" fontAlgn="ctr"/>
                      <a:r>
                        <a:rPr lang="en-US" sz="1500" b="0">
                          <a:solidFill>
                            <a:srgbClr val="FFFFFF"/>
                          </a:solidFill>
                        </a:rPr>
                        <a:t>77.16</a:t>
                      </a:r>
                      <a:endParaRPr lang="en-US" sz="1500" b="1">
                        <a:solidFill>
                          <a:srgbClr val="FFFFFF"/>
                        </a:solidFill>
                      </a:endParaRPr>
                    </a:p>
                  </a:txBody>
                  <a:tcPr marL="76679" marR="76679" marT="38340" marB="38340" anchor="ctr">
                    <a:lnL>
                      <a:noFill/>
                    </a:lnL>
                    <a:lnR>
                      <a:noFill/>
                    </a:lnR>
                    <a:lnB>
                      <a:noFill/>
                    </a:lnB>
                  </a:tcPr>
                </a:tc>
              </a:tr>
              <a:tr h="964147">
                <a:tc>
                  <a:txBody>
                    <a:bodyPr/>
                    <a:lstStyle/>
                    <a:p>
                      <a:pPr fontAlgn="ctr"/>
                      <a:r>
                        <a:rPr lang="en-US" sz="1500" dirty="0">
                          <a:solidFill>
                            <a:srgbClr val="FFFFFF"/>
                          </a:solidFill>
                        </a:rPr>
                        <a:t>Discipline</a:t>
                      </a:r>
                    </a:p>
                  </a:txBody>
                  <a:tcPr marL="76679" marR="76679" marT="38340" marB="38340" anchor="ctr">
                    <a:lnL>
                      <a:noFill/>
                    </a:lnL>
                    <a:lnR>
                      <a:noFill/>
                    </a:lnR>
                    <a:lnT>
                      <a:noFill/>
                    </a:lnT>
                    <a:lnB>
                      <a:noFill/>
                    </a:lnB>
                  </a:tcPr>
                </a:tc>
                <a:tc>
                  <a:txBody>
                    <a:bodyPr/>
                    <a:lstStyle/>
                    <a:p>
                      <a:pPr algn="r" fontAlgn="ctr"/>
                      <a:r>
                        <a:rPr lang="en-US" sz="1500" b="0">
                          <a:solidFill>
                            <a:srgbClr val="FFFFFF"/>
                          </a:solidFill>
                        </a:rPr>
                        <a:t>83.76</a:t>
                      </a:r>
                      <a:endParaRPr lang="en-US" sz="1500" b="1">
                        <a:solidFill>
                          <a:srgbClr val="FFFFFF"/>
                        </a:solidFill>
                      </a:endParaRPr>
                    </a:p>
                  </a:txBody>
                  <a:tcPr marL="76679" marR="76679" marT="38340" marB="38340" anchor="ctr">
                    <a:lnL>
                      <a:noFill/>
                    </a:lnL>
                    <a:lnR>
                      <a:noFill/>
                    </a:lnR>
                    <a:lnT>
                      <a:noFill/>
                    </a:lnT>
                    <a:lnB>
                      <a:noFill/>
                    </a:lnB>
                  </a:tcPr>
                </a:tc>
              </a:tr>
              <a:tr h="964147">
                <a:tc>
                  <a:txBody>
                    <a:bodyPr/>
                    <a:lstStyle/>
                    <a:p>
                      <a:pPr fontAlgn="ctr"/>
                      <a:r>
                        <a:rPr lang="en-US" sz="1500" dirty="0">
                          <a:solidFill>
                            <a:srgbClr val="FFFFFF"/>
                          </a:solidFill>
                        </a:rPr>
                        <a:t>Safe And Substance-Free Learning Environment</a:t>
                      </a:r>
                    </a:p>
                  </a:txBody>
                  <a:tcPr marL="76679" marR="76679" marT="38340" marB="38340" anchor="ctr">
                    <a:lnL>
                      <a:noFill/>
                    </a:lnL>
                    <a:lnR>
                      <a:noFill/>
                    </a:lnR>
                    <a:lnT>
                      <a:noFill/>
                    </a:lnT>
                    <a:lnB>
                      <a:noFill/>
                    </a:lnB>
                  </a:tcPr>
                </a:tc>
                <a:tc>
                  <a:txBody>
                    <a:bodyPr/>
                    <a:lstStyle/>
                    <a:p>
                      <a:pPr algn="r" fontAlgn="ctr"/>
                      <a:r>
                        <a:rPr lang="en-US" sz="1500" b="0" dirty="0">
                          <a:solidFill>
                            <a:srgbClr val="FFFFFF"/>
                          </a:solidFill>
                        </a:rPr>
                        <a:t>90.37</a:t>
                      </a:r>
                      <a:endParaRPr lang="en-US" sz="1500" b="1" dirty="0">
                        <a:solidFill>
                          <a:srgbClr val="FFFFFF"/>
                        </a:solidFill>
                      </a:endParaRPr>
                    </a:p>
                  </a:txBody>
                  <a:tcPr marL="76679" marR="76679" marT="38340" marB="38340" anchor="ctr">
                    <a:lnL>
                      <a:noFill/>
                    </a:lnL>
                    <a:lnR>
                      <a:noFill/>
                    </a:lnR>
                    <a:lnT>
                      <a:noFill/>
                    </a:lnT>
                    <a:lnB>
                      <a:noFill/>
                    </a:lnB>
                  </a:tcPr>
                </a:tc>
              </a:tr>
              <a:tr h="964147">
                <a:tc>
                  <a:txBody>
                    <a:bodyPr/>
                    <a:lstStyle/>
                    <a:p>
                      <a:pPr fontAlgn="ctr"/>
                      <a:r>
                        <a:rPr lang="en-US" sz="1500" dirty="0">
                          <a:solidFill>
                            <a:srgbClr val="FFFFFF"/>
                          </a:solidFill>
                        </a:rPr>
                        <a:t>Attendance</a:t>
                      </a:r>
                    </a:p>
                  </a:txBody>
                  <a:tcPr marL="76679" marR="76679" marT="38340" marB="38340" anchor="ctr">
                    <a:lnL>
                      <a:noFill/>
                    </a:lnL>
                    <a:lnR>
                      <a:noFill/>
                    </a:lnR>
                    <a:lnT>
                      <a:noFill/>
                    </a:lnT>
                    <a:lnB>
                      <a:noFill/>
                    </a:lnB>
                  </a:tcPr>
                </a:tc>
                <a:tc>
                  <a:txBody>
                    <a:bodyPr/>
                    <a:lstStyle/>
                    <a:p>
                      <a:r>
                        <a:rPr lang="en-US" sz="1500" b="0" dirty="0" smtClean="0">
                          <a:solidFill>
                            <a:srgbClr val="FFFFFF"/>
                          </a:solidFill>
                        </a:rPr>
                        <a:t>                 96.28</a:t>
                      </a:r>
                      <a:endParaRPr lang="en-US" sz="1500" dirty="0">
                        <a:solidFill>
                          <a:srgbClr val="FFFFFF"/>
                        </a:solidFill>
                      </a:endParaRPr>
                    </a:p>
                  </a:txBody>
                  <a:tcPr marL="76679" marR="76679" marT="38340" marB="38340" anchor="ctr">
                    <a:lnL>
                      <a:noFill/>
                    </a:lnL>
                    <a:lnR>
                      <a:noFill/>
                    </a:lnR>
                    <a:lnT>
                      <a:noFill/>
                    </a:lnT>
                    <a:lnB>
                      <a:noFill/>
                    </a:lnB>
                  </a:tcPr>
                </a:tc>
              </a:tr>
              <a:tr h="299906">
                <a:tc>
                  <a:txBody>
                    <a:bodyPr/>
                    <a:lstStyle/>
                    <a:p>
                      <a:r>
                        <a:rPr lang="en-US" sz="1500" dirty="0"/>
                        <a:t>VIEW </a:t>
                      </a:r>
                      <a:r>
                        <a:rPr lang="en-US" sz="1500" dirty="0" smtClean="0"/>
                        <a:t>DETAILS:  4</a:t>
                      </a:r>
                      <a:r>
                        <a:rPr lang="en-US" sz="1500" baseline="0" dirty="0" smtClean="0"/>
                        <a:t>/5 Star Rating</a:t>
                      </a:r>
                      <a:endParaRPr lang="en-US" sz="1500" dirty="0"/>
                    </a:p>
                  </a:txBody>
                  <a:tcPr marL="76679" marR="76679" marT="38340" marB="38340" anchor="ctr">
                    <a:lnL>
                      <a:noFill/>
                    </a:lnL>
                    <a:lnR>
                      <a:noFill/>
                    </a:lnR>
                    <a:lnT>
                      <a:noFill/>
                    </a:lnT>
                    <a:lnB>
                      <a:noFill/>
                    </a:lnB>
                  </a:tcPr>
                </a:tc>
                <a:tc>
                  <a:txBody>
                    <a:bodyPr/>
                    <a:lstStyle/>
                    <a:p>
                      <a:endParaRPr lang="en-US" sz="1500" dirty="0"/>
                    </a:p>
                  </a:txBody>
                  <a:tcPr marL="76679" marR="76679" marT="38340" marB="38340">
                    <a:lnL>
                      <a:noFill/>
                    </a:lnL>
                    <a:lnT>
                      <a:noFill/>
                    </a:lnT>
                  </a:tcPr>
                </a:tc>
              </a:tr>
            </a:tbl>
          </a:graphicData>
        </a:graphic>
      </p:graphicFrame>
      <p:sp>
        <p:nvSpPr>
          <p:cNvPr id="43009" name="Rectangle 1"/>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rgbClr val="262723"/>
                </a:solidFill>
                <a:effectLst/>
                <a:latin typeface="inherit"/>
                <a:cs typeface="Arial" pitchFamily="34" charset="0"/>
              </a:rPr>
              <a:t>SCHOOL CLIMATE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43010" name="Picture 2" descr="C:\Users\Owner\AppData\Local\Microsoft\Windows\INetCache\IE\3O820P77\Whitestar_black.svg[1].png"/>
          <p:cNvPicPr>
            <a:picLocks noChangeAspect="1" noChangeArrowheads="1"/>
          </p:cNvPicPr>
          <p:nvPr/>
        </p:nvPicPr>
        <p:blipFill>
          <a:blip r:embed="rId2"/>
          <a:srcRect/>
          <a:stretch>
            <a:fillRect/>
          </a:stretch>
        </p:blipFill>
        <p:spPr bwMode="auto">
          <a:xfrm>
            <a:off x="6694667" y="1695635"/>
            <a:ext cx="796102" cy="759040"/>
          </a:xfrm>
          <a:prstGeom prst="rect">
            <a:avLst/>
          </a:prstGeom>
          <a:noFill/>
        </p:spPr>
      </p:pic>
      <p:pic>
        <p:nvPicPr>
          <p:cNvPr id="43011" name="Picture 3" descr="C:\Users\Owner\AppData\Local\Microsoft\Windows\INetCache\IE\3O820P77\Whitestar_black.svg[1].png"/>
          <p:cNvPicPr>
            <a:picLocks noChangeAspect="1" noChangeArrowheads="1"/>
          </p:cNvPicPr>
          <p:nvPr/>
        </p:nvPicPr>
        <p:blipFill>
          <a:blip r:embed="rId2"/>
          <a:srcRect/>
          <a:stretch>
            <a:fillRect/>
          </a:stretch>
        </p:blipFill>
        <p:spPr bwMode="auto">
          <a:xfrm>
            <a:off x="7520288" y="1686756"/>
            <a:ext cx="796103" cy="759041"/>
          </a:xfrm>
          <a:prstGeom prst="rect">
            <a:avLst/>
          </a:prstGeom>
          <a:noFill/>
        </p:spPr>
      </p:pic>
      <p:pic>
        <p:nvPicPr>
          <p:cNvPr id="43012" name="Picture 4" descr="C:\Users\Owner\AppData\Local\Microsoft\Windows\INetCache\IE\3O820P77\Whitestar_black.svg[1].png"/>
          <p:cNvPicPr>
            <a:picLocks noChangeAspect="1" noChangeArrowheads="1"/>
          </p:cNvPicPr>
          <p:nvPr/>
        </p:nvPicPr>
        <p:blipFill>
          <a:blip r:embed="rId2"/>
          <a:srcRect/>
          <a:stretch>
            <a:fillRect/>
          </a:stretch>
        </p:blipFill>
        <p:spPr bwMode="auto">
          <a:xfrm>
            <a:off x="8282866" y="1704728"/>
            <a:ext cx="758632" cy="723314"/>
          </a:xfrm>
          <a:prstGeom prst="rect">
            <a:avLst/>
          </a:prstGeom>
          <a:noFill/>
        </p:spPr>
      </p:pic>
      <p:pic>
        <p:nvPicPr>
          <p:cNvPr id="43013" name="Picture 5" descr="C:\Users\Owner\AppData\Local\Microsoft\Windows\INetCache\IE\3O820P77\Whitestar_black.svg[1].png"/>
          <p:cNvPicPr>
            <a:picLocks noChangeAspect="1" noChangeArrowheads="1"/>
          </p:cNvPicPr>
          <p:nvPr/>
        </p:nvPicPr>
        <p:blipFill>
          <a:blip r:embed="rId2"/>
          <a:srcRect/>
          <a:stretch>
            <a:fillRect/>
          </a:stretch>
        </p:blipFill>
        <p:spPr bwMode="auto">
          <a:xfrm>
            <a:off x="9024084" y="1722267"/>
            <a:ext cx="721614" cy="688019"/>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Rate:</a:t>
            </a:r>
            <a:endParaRPr lang="en-US" dirty="0"/>
          </a:p>
        </p:txBody>
      </p:sp>
      <p:sp>
        <p:nvSpPr>
          <p:cNvPr id="3" name="Rectangle 2"/>
          <p:cNvSpPr/>
          <p:nvPr/>
        </p:nvSpPr>
        <p:spPr>
          <a:xfrm>
            <a:off x="3048000" y="2690336"/>
            <a:ext cx="6096000" cy="1754326"/>
          </a:xfrm>
          <a:prstGeom prst="rect">
            <a:avLst/>
          </a:prstGeom>
        </p:spPr>
        <p:txBody>
          <a:bodyPr>
            <a:spAutoFit/>
          </a:bodyPr>
          <a:lstStyle/>
          <a:p>
            <a:r>
              <a:rPr lang="en-US" dirty="0" smtClean="0"/>
              <a:t>Its four-year </a:t>
            </a:r>
            <a:r>
              <a:rPr lang="en-US" b="1" dirty="0" smtClean="0"/>
              <a:t>graduation rate</a:t>
            </a:r>
            <a:r>
              <a:rPr lang="en-US" dirty="0" smtClean="0"/>
              <a:t> is 89.7%, which is </a:t>
            </a:r>
            <a:r>
              <a:rPr lang="en-US" b="1" dirty="0" smtClean="0"/>
              <a:t>higher</a:t>
            </a:r>
            <a:r>
              <a:rPr lang="en-US" dirty="0" smtClean="0"/>
              <a:t> than 58% of </a:t>
            </a:r>
            <a:r>
              <a:rPr lang="en-US" b="1" dirty="0" smtClean="0"/>
              <a:t>high</a:t>
            </a:r>
            <a:r>
              <a:rPr lang="en-US" dirty="0" smtClean="0"/>
              <a:t> schools. 71.2% of </a:t>
            </a:r>
            <a:r>
              <a:rPr lang="en-US" b="1" dirty="0" smtClean="0"/>
              <a:t>graduates</a:t>
            </a:r>
            <a:r>
              <a:rPr lang="en-US" dirty="0" smtClean="0"/>
              <a:t> are college and career ready. </a:t>
            </a:r>
            <a:endParaRPr lang="en-US" dirty="0" smtClean="0"/>
          </a:p>
          <a:p>
            <a:endParaRPr lang="en-US" b="1" dirty="0" smtClean="0"/>
          </a:p>
          <a:p>
            <a:r>
              <a:rPr lang="en-US" b="1" dirty="0" smtClean="0"/>
              <a:t>Atkinson </a:t>
            </a:r>
            <a:r>
              <a:rPr lang="en-US" b="1" dirty="0" smtClean="0"/>
              <a:t>County High</a:t>
            </a:r>
            <a:r>
              <a:rPr lang="en-US" dirty="0" smtClean="0"/>
              <a:t> School is Beating the Odds, meaning that it performs better than similar schools.</a:t>
            </a:r>
            <a:endParaRPr lang="en-US" dirty="0"/>
          </a:p>
        </p:txBody>
      </p:sp>
      <p:pic>
        <p:nvPicPr>
          <p:cNvPr id="46082" name="Picture 2"/>
          <p:cNvPicPr>
            <a:picLocks noChangeAspect="1" noChangeArrowheads="1"/>
          </p:cNvPicPr>
          <p:nvPr/>
        </p:nvPicPr>
        <p:blipFill>
          <a:blip r:embed="rId2"/>
          <a:srcRect/>
          <a:stretch>
            <a:fillRect/>
          </a:stretch>
        </p:blipFill>
        <p:spPr bwMode="auto">
          <a:xfrm>
            <a:off x="3134624" y="4667250"/>
            <a:ext cx="4991100" cy="2190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37E30B-392D-4691-8125-129E25AAA524}"/>
              </a:ext>
            </a:extLst>
          </p:cNvPr>
          <p:cNvSpPr>
            <a:spLocks noGrp="1"/>
          </p:cNvSpPr>
          <p:nvPr>
            <p:ph type="title"/>
          </p:nvPr>
        </p:nvSpPr>
        <p:spPr/>
        <p:txBody>
          <a:bodyPr/>
          <a:lstStyle/>
          <a:p>
            <a:r>
              <a:rPr lang="en-US" dirty="0"/>
              <a:t>Purpose</a:t>
            </a:r>
          </a:p>
        </p:txBody>
      </p:sp>
      <p:sp>
        <p:nvSpPr>
          <p:cNvPr id="3" name="Text Placeholder 2">
            <a:extLst>
              <a:ext uri="{FF2B5EF4-FFF2-40B4-BE49-F238E27FC236}">
                <a16:creationId xmlns:a16="http://schemas.microsoft.com/office/drawing/2014/main" xmlns="" id="{E7C2A41D-6B6E-4DD0-A7BD-E8CA001266EE}"/>
              </a:ext>
            </a:extLst>
          </p:cNvPr>
          <p:cNvSpPr>
            <a:spLocks noGrp="1"/>
          </p:cNvSpPr>
          <p:nvPr>
            <p:ph type="body" idx="1"/>
          </p:nvPr>
        </p:nvSpPr>
        <p:spPr/>
        <p:txBody>
          <a:bodyPr>
            <a:normAutofit/>
          </a:bodyPr>
          <a:lstStyle/>
          <a:p>
            <a:r>
              <a:rPr lang="en-US" sz="2400" dirty="0" smtClean="0"/>
              <a:t>This current data is a summary of the 2019 CCRPI Report for Atkinson County High School.  This report includes: </a:t>
            </a:r>
            <a:r>
              <a:rPr lang="en-US" sz="2400" dirty="0" smtClean="0"/>
              <a:t>Progress Mastery, </a:t>
            </a:r>
            <a:r>
              <a:rPr lang="en-US" sz="2400" dirty="0" smtClean="0"/>
              <a:t>Closing Gaps, Readiness,  School Climate, and Financial </a:t>
            </a:r>
            <a:r>
              <a:rPr lang="en-US" sz="2400" dirty="0" smtClean="0"/>
              <a:t>Efficiency and Graduation Rate.   </a:t>
            </a:r>
            <a:endParaRPr lang="en-US" sz="2400" dirty="0"/>
          </a:p>
          <a:p>
            <a:endParaRPr lang="en-US" sz="2400" dirty="0"/>
          </a:p>
          <a:p>
            <a:endParaRPr lang="en-US" sz="2400" dirty="0"/>
          </a:p>
        </p:txBody>
      </p:sp>
      <p:pic>
        <p:nvPicPr>
          <p:cNvPr id="5" name="Graphic 4" descr="Purpose icon">
            <a:extLst>
              <a:ext uri="{FF2B5EF4-FFF2-40B4-BE49-F238E27FC236}">
                <a16:creationId xmlns:a16="http://schemas.microsoft.com/office/drawing/2014/main" xmlns="" id="{28F7ACE2-5D39-488F-AF39-9DEDFF0FF206}"/>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1003486" y="2947289"/>
            <a:ext cx="936000" cy="936000"/>
          </a:xfrm>
          <a:prstGeom prst="rect">
            <a:avLst/>
          </a:prstGeom>
        </p:spPr>
      </p:pic>
    </p:spTree>
    <p:extLst>
      <p:ext uri="{BB962C8B-B14F-4D97-AF65-F5344CB8AC3E}">
        <p14:creationId xmlns:p14="http://schemas.microsoft.com/office/powerpoint/2010/main" xmlns="" val="2745843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Snapshot</a:t>
            </a:r>
            <a:endParaRPr lang="en-US" dirty="0"/>
          </a:p>
        </p:txBody>
      </p:sp>
      <p:sp>
        <p:nvSpPr>
          <p:cNvPr id="3" name="Text Placeholder 2"/>
          <p:cNvSpPr>
            <a:spLocks noGrp="1"/>
          </p:cNvSpPr>
          <p:nvPr>
            <p:ph type="body" idx="1"/>
          </p:nvPr>
        </p:nvSpPr>
        <p:spPr/>
        <p:txBody>
          <a:bodyPr>
            <a:normAutofit fontScale="62500" lnSpcReduction="20000"/>
          </a:bodyPr>
          <a:lstStyle/>
          <a:p>
            <a:endParaRPr lang="en-US" dirty="0" smtClean="0"/>
          </a:p>
          <a:p>
            <a:r>
              <a:rPr lang="en-US" dirty="0" smtClean="0"/>
              <a:t>Atkinson County High School's </a:t>
            </a:r>
            <a:r>
              <a:rPr lang="en-US" dirty="0" smtClean="0">
                <a:hlinkClick r:id="rId2"/>
              </a:rPr>
              <a:t>overall performance</a:t>
            </a:r>
            <a:r>
              <a:rPr lang="en-US" dirty="0" smtClean="0"/>
              <a:t> </a:t>
            </a:r>
            <a:r>
              <a:rPr lang="en-US" b="1" dirty="0" smtClean="0"/>
              <a:t>is higher than 56% of schools in the state</a:t>
            </a:r>
            <a:r>
              <a:rPr lang="en-US" dirty="0" smtClean="0"/>
              <a:t> and is similar to its district.</a:t>
            </a:r>
          </a:p>
          <a:p>
            <a:r>
              <a:rPr lang="en-US" dirty="0" smtClean="0"/>
              <a:t>Its students' </a:t>
            </a:r>
            <a:r>
              <a:rPr lang="en-US" dirty="0" smtClean="0">
                <a:hlinkClick r:id="rId2"/>
              </a:rPr>
              <a:t>academic growth</a:t>
            </a:r>
            <a:r>
              <a:rPr lang="en-US" dirty="0" smtClean="0"/>
              <a:t> </a:t>
            </a:r>
            <a:r>
              <a:rPr lang="en-US" b="1" dirty="0" smtClean="0"/>
              <a:t>is higher than 37% of schools in the state</a:t>
            </a:r>
            <a:r>
              <a:rPr lang="en-US" dirty="0" smtClean="0"/>
              <a:t>.</a:t>
            </a:r>
          </a:p>
          <a:p>
            <a:r>
              <a:rPr lang="en-US" b="1" dirty="0" smtClean="0"/>
              <a:t>Its four-year graduation rate is 89.7%</a:t>
            </a:r>
            <a:r>
              <a:rPr lang="en-US" dirty="0" smtClean="0"/>
              <a:t>, which is higher than 58% of high schools.</a:t>
            </a:r>
          </a:p>
          <a:p>
            <a:r>
              <a:rPr lang="en-US" b="1" dirty="0" smtClean="0"/>
              <a:t>71.2% of graduates are</a:t>
            </a:r>
            <a:r>
              <a:rPr lang="en-US" dirty="0" smtClean="0"/>
              <a:t> </a:t>
            </a:r>
            <a:r>
              <a:rPr lang="en-US" dirty="0" smtClean="0">
                <a:hlinkClick r:id="rId2"/>
              </a:rPr>
              <a:t>college and career ready</a:t>
            </a:r>
            <a:r>
              <a:rPr lang="en-US" dirty="0" smtClean="0"/>
              <a:t>.</a:t>
            </a:r>
          </a:p>
          <a:p>
            <a:r>
              <a:rPr lang="en-US" dirty="0" smtClean="0"/>
              <a:t>Atkinson County High School is </a:t>
            </a:r>
            <a:r>
              <a:rPr lang="en-US" dirty="0" smtClean="0">
                <a:hlinkClick r:id="rId2"/>
              </a:rPr>
              <a:t>Beating the Odds</a:t>
            </a:r>
            <a:r>
              <a:rPr lang="en-US" dirty="0" smtClean="0"/>
              <a:t>, meaning that it performs better than similar schools.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earning icon">
            <a:extLst>
              <a:ext uri="{FF2B5EF4-FFF2-40B4-BE49-F238E27FC236}">
                <a16:creationId xmlns:a16="http://schemas.microsoft.com/office/drawing/2014/main" xmlns="" id="{FE130EDC-6F0A-417B-A698-CF2C65F0A3B3}"/>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118946" y="613889"/>
            <a:ext cx="1440000" cy="1440000"/>
          </a:xfrm>
          <a:prstGeom prst="rect">
            <a:avLst/>
          </a:prstGeom>
        </p:spPr>
      </p:pic>
      <p:sp>
        <p:nvSpPr>
          <p:cNvPr id="2" name="Title 1">
            <a:extLst>
              <a:ext uri="{FF2B5EF4-FFF2-40B4-BE49-F238E27FC236}">
                <a16:creationId xmlns:a16="http://schemas.microsoft.com/office/drawing/2014/main" xmlns="" id="{D78D0989-E3E5-41DB-A78D-61E199491D89}"/>
              </a:ext>
            </a:extLst>
          </p:cNvPr>
          <p:cNvSpPr>
            <a:spLocks noGrp="1"/>
          </p:cNvSpPr>
          <p:nvPr>
            <p:ph type="title"/>
          </p:nvPr>
        </p:nvSpPr>
        <p:spPr/>
        <p:txBody>
          <a:bodyPr>
            <a:normAutofit fontScale="90000"/>
          </a:bodyPr>
          <a:lstStyle/>
          <a:p>
            <a:r>
              <a:rPr lang="en-US" cap="all" dirty="0" smtClean="0"/>
              <a:t/>
            </a:r>
            <a:br>
              <a:rPr lang="en-US" cap="all" dirty="0" smtClean="0"/>
            </a:br>
            <a:r>
              <a:rPr lang="en-US" cap="all" dirty="0" smtClean="0"/>
              <a:t>HIGH </a:t>
            </a:r>
            <a:r>
              <a:rPr lang="en-US" cap="all" dirty="0"/>
              <a:t>SCHOOL SCORE</a:t>
            </a:r>
            <a:br>
              <a:rPr lang="en-US" cap="all" dirty="0"/>
            </a:br>
            <a:r>
              <a:rPr lang="en-US" dirty="0"/>
              <a:t>76.7</a:t>
            </a:r>
            <a:br>
              <a:rPr lang="en-US" dirty="0"/>
            </a:br>
            <a:endParaRPr lang="en-US" dirty="0"/>
          </a:p>
        </p:txBody>
      </p:sp>
      <p:sp>
        <p:nvSpPr>
          <p:cNvPr id="3" name="Content Placeholder 2">
            <a:extLst>
              <a:ext uri="{FF2B5EF4-FFF2-40B4-BE49-F238E27FC236}">
                <a16:creationId xmlns:a16="http://schemas.microsoft.com/office/drawing/2014/main" xmlns="" id="{5DB23205-1719-4B43-A690-268E347D390E}"/>
              </a:ext>
            </a:extLst>
          </p:cNvPr>
          <p:cNvSpPr>
            <a:spLocks noGrp="1"/>
          </p:cNvSpPr>
          <p:nvPr>
            <p:ph sz="half" idx="1"/>
          </p:nvPr>
        </p:nvSpPr>
        <p:spPr/>
        <p:txBody>
          <a:bodyPr/>
          <a:lstStyle/>
          <a:p>
            <a:pPr marL="0" indent="0">
              <a:buNone/>
            </a:pPr>
            <a:endParaRPr lang="en-US" dirty="0"/>
          </a:p>
          <a:p>
            <a:endParaRPr lang="en-US" dirty="0"/>
          </a:p>
          <a:p>
            <a:endParaRPr lang="en-US" dirty="0"/>
          </a:p>
        </p:txBody>
      </p:sp>
      <p:sp>
        <p:nvSpPr>
          <p:cNvPr id="4" name="Content Placeholder 3">
            <a:extLst>
              <a:ext uri="{FF2B5EF4-FFF2-40B4-BE49-F238E27FC236}">
                <a16:creationId xmlns:a16="http://schemas.microsoft.com/office/drawing/2014/main" xmlns="" id="{B6121FED-B50C-4A21-9460-5D32C70FEAA0}"/>
              </a:ext>
            </a:extLst>
          </p:cNvPr>
          <p:cNvSpPr>
            <a:spLocks noGrp="1"/>
          </p:cNvSpPr>
          <p:nvPr>
            <p:ph sz="half" idx="2"/>
          </p:nvPr>
        </p:nvSpPr>
        <p:spPr>
          <a:xfrm>
            <a:off x="8627633" y="3205779"/>
            <a:ext cx="2097742" cy="2183802"/>
          </a:xfrm>
        </p:spPr>
        <p:txBody>
          <a:bodyPr/>
          <a:lstStyle/>
          <a:p>
            <a:pPr marL="0" indent="0">
              <a:buNone/>
            </a:pPr>
            <a:r>
              <a:rPr lang="en-US" dirty="0" smtClean="0"/>
              <a:t>]</a:t>
            </a:r>
            <a:endParaRPr lang="en-US" dirty="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877947856"/>
              </p:ext>
            </p:extLst>
          </p:nvPr>
        </p:nvGraphicFramePr>
        <p:xfrm>
          <a:off x="1940654" y="2151530"/>
          <a:ext cx="6091130" cy="3646498"/>
        </p:xfrm>
        <a:graphic>
          <a:graphicData uri="http://schemas.openxmlformats.org/drawingml/2006/table">
            <a:tbl>
              <a:tblPr/>
              <a:tblGrid>
                <a:gridCol w="3045565">
                  <a:extLst>
                    <a:ext uri="{9D8B030D-6E8A-4147-A177-3AD203B41FA5}">
                      <a16:colId xmlns:a16="http://schemas.microsoft.com/office/drawing/2014/main" xmlns="" val="709851952"/>
                    </a:ext>
                  </a:extLst>
                </a:gridCol>
                <a:gridCol w="3045565">
                  <a:extLst>
                    <a:ext uri="{9D8B030D-6E8A-4147-A177-3AD203B41FA5}">
                      <a16:colId xmlns:a16="http://schemas.microsoft.com/office/drawing/2014/main" xmlns="" val="3602624660"/>
                    </a:ext>
                  </a:extLst>
                </a:gridCol>
              </a:tblGrid>
              <a:tr h="816320">
                <a:tc>
                  <a:txBody>
                    <a:bodyPr/>
                    <a:lstStyle/>
                    <a:p>
                      <a:pPr fontAlgn="ctr"/>
                      <a:r>
                        <a:rPr lang="en-US" b="1" cap="all">
                          <a:solidFill>
                            <a:srgbClr val="262723"/>
                          </a:solidFill>
                          <a:effectLst/>
                          <a:latin typeface="inherit"/>
                        </a:rPr>
                        <a:t>NUMBER OF STUDENTS ENROLLED</a:t>
                      </a:r>
                    </a:p>
                  </a:txBody>
                  <a:tcPr anchor="ctr">
                    <a:lnL>
                      <a:noFill/>
                    </a:lnL>
                    <a:lnR>
                      <a:noFill/>
                    </a:lnR>
                    <a:lnT>
                      <a:noFill/>
                    </a:lnT>
                    <a:lnB>
                      <a:noFill/>
                    </a:lnB>
                  </a:tcPr>
                </a:tc>
                <a:tc>
                  <a:txBody>
                    <a:bodyPr/>
                    <a:lstStyle/>
                    <a:p>
                      <a:pPr algn="r" fontAlgn="ctr"/>
                      <a:r>
                        <a:rPr lang="en-US" b="1">
                          <a:solidFill>
                            <a:srgbClr val="262723"/>
                          </a:solidFill>
                          <a:effectLst/>
                        </a:rPr>
                        <a:t>505</a:t>
                      </a:r>
                    </a:p>
                  </a:txBody>
                  <a:tcPr anchor="ctr">
                    <a:lnL>
                      <a:noFill/>
                    </a:lnL>
                    <a:lnR>
                      <a:noFill/>
                    </a:lnR>
                    <a:lnT>
                      <a:noFill/>
                    </a:lnT>
                    <a:lnB>
                      <a:noFill/>
                    </a:lnB>
                  </a:tcPr>
                </a:tc>
                <a:extLst>
                  <a:ext uri="{0D108BD9-81ED-4DB2-BD59-A6C34878D82A}">
                    <a16:rowId xmlns:a16="http://schemas.microsoft.com/office/drawing/2014/main" xmlns="" val="672396281"/>
                  </a:ext>
                </a:extLst>
              </a:tr>
              <a:tr h="598769">
                <a:tc>
                  <a:txBody>
                    <a:bodyPr/>
                    <a:lstStyle/>
                    <a:p>
                      <a:pPr fontAlgn="ctr"/>
                      <a:r>
                        <a:rPr lang="en-US" b="1" cap="all">
                          <a:solidFill>
                            <a:srgbClr val="262723"/>
                          </a:solidFill>
                          <a:effectLst/>
                          <a:latin typeface="inherit"/>
                        </a:rPr>
                        <a:t>SCHOOL GRADES</a:t>
                      </a:r>
                    </a:p>
                  </a:txBody>
                  <a:tcPr anchor="ctr">
                    <a:lnL>
                      <a:noFill/>
                    </a:lnL>
                    <a:lnR>
                      <a:noFill/>
                    </a:lnR>
                    <a:lnT>
                      <a:noFill/>
                    </a:lnT>
                    <a:lnB>
                      <a:noFill/>
                    </a:lnB>
                  </a:tcPr>
                </a:tc>
                <a:tc>
                  <a:txBody>
                    <a:bodyPr/>
                    <a:lstStyle/>
                    <a:p>
                      <a:pPr algn="r" fontAlgn="ctr"/>
                      <a:r>
                        <a:rPr lang="en-US" b="1">
                          <a:solidFill>
                            <a:srgbClr val="262723"/>
                          </a:solidFill>
                          <a:effectLst/>
                        </a:rPr>
                        <a:t>09, 10, 11, 12</a:t>
                      </a:r>
                    </a:p>
                  </a:txBody>
                  <a:tcPr anchor="ctr">
                    <a:lnL>
                      <a:noFill/>
                    </a:lnL>
                    <a:lnR>
                      <a:noFill/>
                    </a:lnR>
                    <a:lnT>
                      <a:noFill/>
                    </a:lnT>
                    <a:lnB>
                      <a:noFill/>
                    </a:lnB>
                  </a:tcPr>
                </a:tc>
                <a:extLst>
                  <a:ext uri="{0D108BD9-81ED-4DB2-BD59-A6C34878D82A}">
                    <a16:rowId xmlns:a16="http://schemas.microsoft.com/office/drawing/2014/main" xmlns="" val="2981444531"/>
                  </a:ext>
                </a:extLst>
              </a:tr>
              <a:tr h="816320">
                <a:tc>
                  <a:txBody>
                    <a:bodyPr/>
                    <a:lstStyle/>
                    <a:p>
                      <a:pPr fontAlgn="ctr"/>
                      <a:r>
                        <a:rPr lang="en-US" b="1" cap="all">
                          <a:solidFill>
                            <a:srgbClr val="262723"/>
                          </a:solidFill>
                          <a:effectLst/>
                          <a:latin typeface="inherit"/>
                        </a:rPr>
                        <a:t>ADDRESS</a:t>
                      </a:r>
                    </a:p>
                  </a:txBody>
                  <a:tcPr anchor="ctr">
                    <a:lnL>
                      <a:noFill/>
                    </a:lnL>
                    <a:lnR>
                      <a:noFill/>
                    </a:lnR>
                    <a:lnT>
                      <a:noFill/>
                    </a:lnT>
                    <a:lnB>
                      <a:noFill/>
                    </a:lnB>
                  </a:tcPr>
                </a:tc>
                <a:tc>
                  <a:txBody>
                    <a:bodyPr/>
                    <a:lstStyle/>
                    <a:p>
                      <a:pPr algn="r" fontAlgn="ctr"/>
                      <a:r>
                        <a:rPr lang="en-US" b="0" i="0" dirty="0">
                          <a:effectLst/>
                        </a:rPr>
                        <a:t>145 Rebel </a:t>
                      </a:r>
                      <a:r>
                        <a:rPr lang="en-US" b="0" i="0" dirty="0" smtClean="0">
                          <a:effectLst/>
                        </a:rPr>
                        <a:t>Ln</a:t>
                      </a:r>
                    </a:p>
                    <a:p>
                      <a:pPr algn="r" fontAlgn="ctr"/>
                      <a:r>
                        <a:rPr lang="en-US" b="0" i="0" dirty="0" smtClean="0">
                          <a:effectLst/>
                        </a:rPr>
                        <a:t>Pearson</a:t>
                      </a:r>
                      <a:r>
                        <a:rPr lang="en-US" b="0" i="0" dirty="0">
                          <a:effectLst/>
                        </a:rPr>
                        <a:t>, GA31642-5535</a:t>
                      </a:r>
                      <a:endParaRPr lang="en-US" b="1" dirty="0">
                        <a:effectLst/>
                      </a:endParaRPr>
                    </a:p>
                  </a:txBody>
                  <a:tcPr anchor="ctr">
                    <a:lnL>
                      <a:noFill/>
                    </a:lnL>
                    <a:lnR>
                      <a:noFill/>
                    </a:lnR>
                    <a:lnT>
                      <a:noFill/>
                    </a:lnT>
                    <a:lnB>
                      <a:noFill/>
                    </a:lnB>
                  </a:tcPr>
                </a:tc>
                <a:extLst>
                  <a:ext uri="{0D108BD9-81ED-4DB2-BD59-A6C34878D82A}">
                    <a16:rowId xmlns:a16="http://schemas.microsoft.com/office/drawing/2014/main" xmlns="" val="2697904995"/>
                  </a:ext>
                </a:extLst>
              </a:tr>
              <a:tr h="816320">
                <a:tc>
                  <a:txBody>
                    <a:bodyPr/>
                    <a:lstStyle/>
                    <a:p>
                      <a:pPr fontAlgn="ctr"/>
                      <a:r>
                        <a:rPr lang="en-US" b="1" cap="all">
                          <a:solidFill>
                            <a:srgbClr val="262723"/>
                          </a:solidFill>
                          <a:effectLst/>
                          <a:latin typeface="inherit"/>
                        </a:rPr>
                        <a:t>DISTRICT WEBSITE</a:t>
                      </a:r>
                    </a:p>
                  </a:txBody>
                  <a:tcPr anchor="ctr">
                    <a:lnL>
                      <a:noFill/>
                    </a:lnL>
                    <a:lnR>
                      <a:noFill/>
                    </a:lnR>
                    <a:lnT>
                      <a:noFill/>
                    </a:lnT>
                    <a:lnB>
                      <a:noFill/>
                    </a:lnB>
                  </a:tcPr>
                </a:tc>
                <a:tc>
                  <a:txBody>
                    <a:bodyPr/>
                    <a:lstStyle/>
                    <a:p>
                      <a:pPr algn="r" fontAlgn="ctr"/>
                      <a:r>
                        <a:rPr lang="en-US" b="1" u="none" strike="noStrike">
                          <a:solidFill>
                            <a:srgbClr val="1B91C8"/>
                          </a:solidFill>
                          <a:effectLst/>
                          <a:hlinkClick r:id="rId5"/>
                        </a:rPr>
                        <a:t>http://www.atkinson.k12.ga.us</a:t>
                      </a:r>
                      <a:endParaRPr lang="en-US" b="1">
                        <a:effectLst/>
                      </a:endParaRPr>
                    </a:p>
                  </a:txBody>
                  <a:tcPr anchor="ctr">
                    <a:lnL>
                      <a:noFill/>
                    </a:lnL>
                    <a:lnR>
                      <a:noFill/>
                    </a:lnR>
                    <a:lnT>
                      <a:noFill/>
                    </a:lnT>
                    <a:lnB>
                      <a:noFill/>
                    </a:lnB>
                  </a:tcPr>
                </a:tc>
                <a:extLst>
                  <a:ext uri="{0D108BD9-81ED-4DB2-BD59-A6C34878D82A}">
                    <a16:rowId xmlns:a16="http://schemas.microsoft.com/office/drawing/2014/main" xmlns="" val="2164820356"/>
                  </a:ext>
                </a:extLst>
              </a:tr>
              <a:tr h="598769">
                <a:tc>
                  <a:txBody>
                    <a:bodyPr/>
                    <a:lstStyle/>
                    <a:p>
                      <a:pPr fontAlgn="ctr"/>
                      <a:r>
                        <a:rPr lang="en-US" b="1" cap="all" dirty="0">
                          <a:solidFill>
                            <a:srgbClr val="262723"/>
                          </a:solidFill>
                          <a:effectLst/>
                          <a:latin typeface="inherit"/>
                        </a:rPr>
                        <a:t>TITLE I STATUS</a:t>
                      </a:r>
                    </a:p>
                  </a:txBody>
                  <a:tcPr anchor="ctr">
                    <a:lnL>
                      <a:noFill/>
                    </a:lnL>
                    <a:lnR>
                      <a:noFill/>
                    </a:lnR>
                    <a:lnT>
                      <a:noFill/>
                    </a:lnT>
                    <a:lnB>
                      <a:noFill/>
                    </a:lnB>
                  </a:tcPr>
                </a:tc>
                <a:tc>
                  <a:txBody>
                    <a:bodyPr/>
                    <a:lstStyle/>
                    <a:p>
                      <a:pPr algn="r" fontAlgn="ctr"/>
                      <a:r>
                        <a:rPr lang="en-US" b="1" dirty="0">
                          <a:solidFill>
                            <a:srgbClr val="262723"/>
                          </a:solidFill>
                          <a:effectLst/>
                        </a:rPr>
                        <a:t>Y</a:t>
                      </a:r>
                    </a:p>
                  </a:txBody>
                  <a:tcPr anchor="ctr">
                    <a:lnL>
                      <a:noFill/>
                    </a:lnL>
                    <a:lnR>
                      <a:noFill/>
                    </a:lnR>
                    <a:lnT>
                      <a:noFill/>
                    </a:lnT>
                    <a:lnB>
                      <a:noFill/>
                    </a:lnB>
                  </a:tcPr>
                </a:tc>
                <a:extLst>
                  <a:ext uri="{0D108BD9-81ED-4DB2-BD59-A6C34878D82A}">
                    <a16:rowId xmlns:a16="http://schemas.microsoft.com/office/drawing/2014/main" xmlns="" val="4027147412"/>
                  </a:ext>
                </a:extLst>
              </a:tr>
            </a:tbl>
          </a:graphicData>
        </a:graphic>
      </p:graphicFrame>
      <p:pic>
        <p:nvPicPr>
          <p:cNvPr id="8" name="Picture 7"/>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10332077" y="4933303"/>
            <a:ext cx="1680808" cy="1729449"/>
          </a:xfrm>
          <a:prstGeom prst="rect">
            <a:avLst/>
          </a:prstGeom>
        </p:spPr>
      </p:pic>
    </p:spTree>
    <p:extLst>
      <p:ext uri="{BB962C8B-B14F-4D97-AF65-F5344CB8AC3E}">
        <p14:creationId xmlns:p14="http://schemas.microsoft.com/office/powerpoint/2010/main" xmlns="" val="4205207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cap="all" dirty="0"/>
              <a:t>SCHOOL DEMOGRAPHICS</a:t>
            </a:r>
            <a:br>
              <a:rPr lang="en-US" cap="all" dirty="0"/>
            </a:br>
            <a:endParaRPr lang="en-US" dirty="0"/>
          </a:p>
        </p:txBody>
      </p:sp>
      <p:graphicFrame>
        <p:nvGraphicFramePr>
          <p:cNvPr id="8" name="Table 7"/>
          <p:cNvGraphicFramePr>
            <a:graphicFrameLocks noGrp="1"/>
          </p:cNvGraphicFramePr>
          <p:nvPr/>
        </p:nvGraphicFramePr>
        <p:xfrm>
          <a:off x="681038" y="2490311"/>
          <a:ext cx="9613900" cy="3291840"/>
        </p:xfrm>
        <a:graphic>
          <a:graphicData uri="http://schemas.openxmlformats.org/drawingml/2006/table">
            <a:tbl>
              <a:tblPr/>
              <a:tblGrid>
                <a:gridCol w="4806950">
                  <a:extLst>
                    <a:ext uri="{9D8B030D-6E8A-4147-A177-3AD203B41FA5}">
                      <a16:colId xmlns:a16="http://schemas.microsoft.com/office/drawing/2014/main" xmlns="" val="1182162377"/>
                    </a:ext>
                  </a:extLst>
                </a:gridCol>
                <a:gridCol w="4806950">
                  <a:extLst>
                    <a:ext uri="{9D8B030D-6E8A-4147-A177-3AD203B41FA5}">
                      <a16:colId xmlns:a16="http://schemas.microsoft.com/office/drawing/2014/main" xmlns="" val="812080595"/>
                    </a:ext>
                  </a:extLst>
                </a:gridCol>
              </a:tblGrid>
              <a:tr h="0">
                <a:tc>
                  <a:txBody>
                    <a:bodyPr/>
                    <a:lstStyle/>
                    <a:p>
                      <a:pPr algn="l"/>
                      <a:r>
                        <a:rPr lang="en-US" b="1" cap="all">
                          <a:solidFill>
                            <a:srgbClr val="262723"/>
                          </a:solidFill>
                          <a:effectLst/>
                        </a:rPr>
                        <a:t>ASIAN / PACIFIC ISLANDER</a:t>
                      </a:r>
                    </a:p>
                  </a:txBody>
                  <a:tcPr anchor="ctr">
                    <a:lnL>
                      <a:noFill/>
                    </a:lnL>
                    <a:lnR>
                      <a:noFill/>
                    </a:lnR>
                    <a:lnT>
                      <a:noFill/>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0.0%</a:t>
                      </a:r>
                    </a:p>
                  </a:txBody>
                  <a:tcPr anchor="ctr">
                    <a:lnL>
                      <a:noFill/>
                    </a:lnL>
                    <a:lnR>
                      <a:noFill/>
                    </a:lnR>
                    <a:lnT>
                      <a:noFill/>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121920210"/>
                  </a:ext>
                </a:extLst>
              </a:tr>
              <a:tr h="0">
                <a:tc>
                  <a:txBody>
                    <a:bodyPr/>
                    <a:lstStyle/>
                    <a:p>
                      <a:pPr algn="l"/>
                      <a:r>
                        <a:rPr lang="en-US" b="1" cap="all">
                          <a:solidFill>
                            <a:srgbClr val="262723"/>
                          </a:solidFill>
                          <a:effectLst/>
                        </a:rPr>
                        <a:t>AMERICAN INDIAN / ALASKAN NATIVE</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0.0%</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3722654606"/>
                  </a:ext>
                </a:extLst>
              </a:tr>
              <a:tr h="0">
                <a:tc>
                  <a:txBody>
                    <a:bodyPr/>
                    <a:lstStyle/>
                    <a:p>
                      <a:pPr algn="l"/>
                      <a:r>
                        <a:rPr lang="en-US" b="1" cap="all">
                          <a:solidFill>
                            <a:srgbClr val="262723"/>
                          </a:solidFill>
                          <a:effectLst/>
                        </a:rPr>
                        <a:t>BLACK</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16.6%</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3107685828"/>
                  </a:ext>
                </a:extLst>
              </a:tr>
              <a:tr h="0">
                <a:tc>
                  <a:txBody>
                    <a:bodyPr/>
                    <a:lstStyle/>
                    <a:p>
                      <a:pPr algn="l"/>
                      <a:r>
                        <a:rPr lang="en-US" b="1" cap="all">
                          <a:solidFill>
                            <a:srgbClr val="262723"/>
                          </a:solidFill>
                          <a:effectLst/>
                        </a:rPr>
                        <a:t>HISPANIC</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36.8%</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2747656514"/>
                  </a:ext>
                </a:extLst>
              </a:tr>
              <a:tr h="0">
                <a:tc>
                  <a:txBody>
                    <a:bodyPr/>
                    <a:lstStyle/>
                    <a:p>
                      <a:pPr algn="l"/>
                      <a:r>
                        <a:rPr lang="en-US" b="1" cap="all">
                          <a:solidFill>
                            <a:srgbClr val="262723"/>
                          </a:solidFill>
                          <a:effectLst/>
                        </a:rPr>
                        <a:t>MULTI-RACIAL</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1.4%</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2173521537"/>
                  </a:ext>
                </a:extLst>
              </a:tr>
              <a:tr h="0">
                <a:tc>
                  <a:txBody>
                    <a:bodyPr/>
                    <a:lstStyle/>
                    <a:p>
                      <a:pPr algn="l"/>
                      <a:r>
                        <a:rPr lang="en-US" b="1" cap="all">
                          <a:solidFill>
                            <a:srgbClr val="262723"/>
                          </a:solidFill>
                          <a:effectLst/>
                        </a:rPr>
                        <a:t>WHITE</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45.1%</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3920749391"/>
                  </a:ext>
                </a:extLst>
              </a:tr>
              <a:tr h="0">
                <a:tc>
                  <a:txBody>
                    <a:bodyPr/>
                    <a:lstStyle/>
                    <a:p>
                      <a:pPr algn="l"/>
                      <a:r>
                        <a:rPr lang="en-US" b="1" cap="all">
                          <a:solidFill>
                            <a:srgbClr val="262723"/>
                          </a:solidFill>
                          <a:effectLst/>
                        </a:rPr>
                        <a:t>ECONOMICALLY DISADVANTAGED</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100.0%</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3616924525"/>
                  </a:ext>
                </a:extLst>
              </a:tr>
              <a:tr h="0">
                <a:tc>
                  <a:txBody>
                    <a:bodyPr/>
                    <a:lstStyle/>
                    <a:p>
                      <a:pPr algn="l"/>
                      <a:r>
                        <a:rPr lang="en-US" b="1" cap="all">
                          <a:solidFill>
                            <a:srgbClr val="262723"/>
                          </a:solidFill>
                          <a:effectLst/>
                        </a:rPr>
                        <a:t>ENGLISH LEARNERS</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a:solidFill>
                            <a:srgbClr val="262723"/>
                          </a:solidFill>
                          <a:effectLst/>
                        </a:rPr>
                        <a:t>4.2%</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3575559902"/>
                  </a:ext>
                </a:extLst>
              </a:tr>
              <a:tr h="0">
                <a:tc>
                  <a:txBody>
                    <a:bodyPr/>
                    <a:lstStyle/>
                    <a:p>
                      <a:pPr algn="l"/>
                      <a:r>
                        <a:rPr lang="en-US" b="1" cap="all">
                          <a:solidFill>
                            <a:srgbClr val="262723"/>
                          </a:solidFill>
                          <a:effectLst/>
                        </a:rPr>
                        <a:t>STUDENTS WITH DISABILITY</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tc>
                  <a:txBody>
                    <a:bodyPr/>
                    <a:lstStyle/>
                    <a:p>
                      <a:pPr algn="r" fontAlgn="ctr"/>
                      <a:r>
                        <a:rPr lang="en-US" b="1" dirty="0">
                          <a:solidFill>
                            <a:srgbClr val="262723"/>
                          </a:solidFill>
                          <a:effectLst/>
                        </a:rPr>
                        <a:t>13.3%</a:t>
                      </a:r>
                    </a:p>
                  </a:txBody>
                  <a:tcPr anchor="ctr">
                    <a:lnL>
                      <a:noFill/>
                    </a:lnL>
                    <a:lnR>
                      <a:noFill/>
                    </a:lnR>
                    <a:lnT w="9525" cap="flat" cmpd="sng" algn="ctr">
                      <a:solidFill>
                        <a:srgbClr val="CCCCCC"/>
                      </a:solidFill>
                      <a:prstDash val="dot"/>
                      <a:round/>
                      <a:headEnd type="none" w="med" len="med"/>
                      <a:tailEnd type="none" w="med" len="med"/>
                    </a:lnT>
                    <a:lnB w="9525" cap="flat" cmpd="sng" algn="ctr">
                      <a:solidFill>
                        <a:srgbClr val="CCCCCC"/>
                      </a:solidFill>
                      <a:prstDash val="dot"/>
                      <a:round/>
                      <a:headEnd type="none" w="med" len="med"/>
                      <a:tailEnd type="none" w="med" len="med"/>
                    </a:lnB>
                  </a:tcPr>
                </a:tc>
                <a:extLst>
                  <a:ext uri="{0D108BD9-81ED-4DB2-BD59-A6C34878D82A}">
                    <a16:rowId xmlns:a16="http://schemas.microsoft.com/office/drawing/2014/main" xmlns="" val="2406783407"/>
                  </a:ext>
                </a:extLst>
              </a:tr>
            </a:tbl>
          </a:graphicData>
        </a:graphic>
      </p:graphicFrame>
    </p:spTree>
    <p:extLst>
      <p:ext uri="{BB962C8B-B14F-4D97-AF65-F5344CB8AC3E}">
        <p14:creationId xmlns:p14="http://schemas.microsoft.com/office/powerpoint/2010/main" xmlns="" val="2309287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descr="Clipboard icon">
            <a:extLst>
              <a:ext uri="{FF2B5EF4-FFF2-40B4-BE49-F238E27FC236}">
                <a16:creationId xmlns:a16="http://schemas.microsoft.com/office/drawing/2014/main" xmlns="" id="{6919C957-53BE-4D79-9BA1-A263BA61FAFE}"/>
              </a:ext>
            </a:extLst>
          </p:cNvPr>
          <p:cNvPicPr>
            <a:picLocks noChangeAspect="1"/>
          </p:cNvPicPr>
          <p:nvPr/>
        </p:nvPicPr>
        <p:blipFill>
          <a:blip r:embed="rId3">
            <a:extLst>
              <a:ext uri="{28A0092B-C50C-407E-A947-70E740481C1C}">
                <a14:useLocalDpi xmlns:a14="http://schemas.microsoft.com/office/drawing/2010/main" xmlns="" val="0"/>
              </a:ext>
              <a:ext uri="{96DAC541-7B7A-43D3-8B79-37D633B846F1}">
                <asvg:svgBlip xmlns="" xmlns:asvg="http://schemas.microsoft.com/office/drawing/2016/SVG/main" r:embed="rId4"/>
              </a:ext>
            </a:extLst>
          </a:blip>
          <a:stretch>
            <a:fillRect/>
          </a:stretch>
        </p:blipFill>
        <p:spPr>
          <a:xfrm>
            <a:off x="324269" y="797815"/>
            <a:ext cx="952500" cy="952500"/>
          </a:xfrm>
          <a:prstGeom prst="rect">
            <a:avLst/>
          </a:prstGeom>
        </p:spPr>
      </p:pic>
      <p:sp>
        <p:nvSpPr>
          <p:cNvPr id="88" name="Title 87">
            <a:extLst>
              <a:ext uri="{FF2B5EF4-FFF2-40B4-BE49-F238E27FC236}">
                <a16:creationId xmlns:a16="http://schemas.microsoft.com/office/drawing/2014/main" xmlns="" id="{41B70991-B117-418C-8432-39BA57751DD0}"/>
              </a:ext>
            </a:extLst>
          </p:cNvPr>
          <p:cNvSpPr>
            <a:spLocks noGrp="1"/>
          </p:cNvSpPr>
          <p:nvPr>
            <p:ph type="title"/>
          </p:nvPr>
        </p:nvSpPr>
        <p:spPr/>
        <p:txBody>
          <a:bodyPr>
            <a:normAutofit fontScale="90000"/>
          </a:bodyPr>
          <a:lstStyle/>
          <a:p>
            <a:r>
              <a:rPr lang="en-US" cap="all" dirty="0" smtClean="0"/>
              <a:t/>
            </a:r>
            <a:br>
              <a:rPr lang="en-US" cap="all" dirty="0" smtClean="0"/>
            </a:br>
            <a:r>
              <a:rPr lang="en-US" cap="all" dirty="0" smtClean="0"/>
              <a:t>HOW </a:t>
            </a:r>
            <a:r>
              <a:rPr lang="en-US" cap="all" dirty="0"/>
              <a:t>DID THE SCHOOL PERFORM?</a:t>
            </a:r>
            <a:br>
              <a:rPr lang="en-US" cap="all" dirty="0"/>
            </a:br>
            <a:endParaRPr lang="en-US" dirty="0"/>
          </a:p>
        </p:txBody>
      </p:sp>
      <p:sp>
        <p:nvSpPr>
          <p:cNvPr id="89" name="Text Placeholder 88">
            <a:extLst>
              <a:ext uri="{FF2B5EF4-FFF2-40B4-BE49-F238E27FC236}">
                <a16:creationId xmlns:a16="http://schemas.microsoft.com/office/drawing/2014/main" xmlns="" id="{41FDF737-A7CF-43BF-B9FC-22E9635B785B}"/>
              </a:ext>
            </a:extLst>
          </p:cNvPr>
          <p:cNvSpPr>
            <a:spLocks noGrp="1"/>
          </p:cNvSpPr>
          <p:nvPr>
            <p:ph type="body" sz="quarter" idx="18"/>
          </p:nvPr>
        </p:nvSpPr>
        <p:spPr>
          <a:xfrm>
            <a:off x="8662711" y="2452744"/>
            <a:ext cx="3235247" cy="2487118"/>
          </a:xfrm>
        </p:spPr>
        <p:txBody>
          <a:bodyPr/>
          <a:lstStyle/>
          <a:p>
            <a:endParaRPr lang="en-US" dirty="0"/>
          </a:p>
        </p:txBody>
      </p:sp>
      <p:sp>
        <p:nvSpPr>
          <p:cNvPr id="90" name="Text Placeholder 89">
            <a:extLst>
              <a:ext uri="{FF2B5EF4-FFF2-40B4-BE49-F238E27FC236}">
                <a16:creationId xmlns:a16="http://schemas.microsoft.com/office/drawing/2014/main" xmlns="" id="{426A8A65-AFFE-4A62-858E-16FA37C4410F}"/>
              </a:ext>
            </a:extLst>
          </p:cNvPr>
          <p:cNvSpPr>
            <a:spLocks noGrp="1"/>
          </p:cNvSpPr>
          <p:nvPr>
            <p:ph type="body" sz="quarter" idx="19"/>
          </p:nvPr>
        </p:nvSpPr>
        <p:spPr/>
        <p:txBody>
          <a:bodyPr/>
          <a:lstStyle/>
          <a:p>
            <a:r>
              <a:rPr lang="en-US" dirty="0" smtClean="0"/>
              <a:t>63.6 </a:t>
            </a:r>
            <a:endParaRPr lang="en-US" dirty="0"/>
          </a:p>
        </p:txBody>
      </p:sp>
      <p:graphicFrame>
        <p:nvGraphicFramePr>
          <p:cNvPr id="7" name="Content Placeholder 6"/>
          <p:cNvGraphicFramePr>
            <a:graphicFrameLocks noGrp="1"/>
          </p:cNvGraphicFramePr>
          <p:nvPr>
            <p:ph sz="quarter" idx="20"/>
          </p:nvPr>
        </p:nvGraphicFramePr>
        <p:xfrm>
          <a:off x="2106613" y="3095393"/>
          <a:ext cx="3060700" cy="1754652"/>
        </p:xfrm>
        <a:graphic>
          <a:graphicData uri="http://schemas.openxmlformats.org/drawingml/2006/table">
            <a:tbl>
              <a:tblPr firstRow="1" firstCol="1" bandRow="1">
                <a:tableStyleId>{125E5076-3810-47DD-B79F-674D7AD40C01}</a:tableStyleId>
              </a:tblPr>
              <a:tblGrid>
                <a:gridCol w="2149325">
                  <a:extLst>
                    <a:ext uri="{9D8B030D-6E8A-4147-A177-3AD203B41FA5}">
                      <a16:colId xmlns:a16="http://schemas.microsoft.com/office/drawing/2014/main" xmlns="" val="2734830789"/>
                    </a:ext>
                  </a:extLst>
                </a:gridCol>
                <a:gridCol w="911375">
                  <a:extLst>
                    <a:ext uri="{9D8B030D-6E8A-4147-A177-3AD203B41FA5}">
                      <a16:colId xmlns:a16="http://schemas.microsoft.com/office/drawing/2014/main" xmlns="" val="4151878791"/>
                    </a:ext>
                  </a:extLst>
                </a:gridCol>
              </a:tblGrid>
              <a:tr h="672696">
                <a:tc>
                  <a:txBody>
                    <a:bodyPr/>
                    <a:lstStyle/>
                    <a:p>
                      <a:pPr marL="0" marR="0">
                        <a:lnSpc>
                          <a:spcPct val="107000"/>
                        </a:lnSpc>
                        <a:spcBef>
                          <a:spcPts val="0"/>
                        </a:spcBef>
                        <a:spcAft>
                          <a:spcPts val="0"/>
                        </a:spcAft>
                      </a:pPr>
                      <a:r>
                        <a:rPr lang="en-US" sz="1900">
                          <a:effectLst/>
                        </a:rPr>
                        <a:t>English Language Arts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tc>
                  <a:txBody>
                    <a:bodyPr/>
                    <a:lstStyle/>
                    <a:p>
                      <a:pPr marL="0" marR="0">
                        <a:lnSpc>
                          <a:spcPct val="107000"/>
                        </a:lnSpc>
                        <a:spcBef>
                          <a:spcPts val="0"/>
                        </a:spcBef>
                        <a:spcAft>
                          <a:spcPts val="0"/>
                        </a:spcAft>
                      </a:pPr>
                      <a:r>
                        <a:rPr lang="en-US" sz="1900">
                          <a:effectLst/>
                        </a:rPr>
                        <a:t>68.22</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extLst>
                  <a:ext uri="{0D108BD9-81ED-4DB2-BD59-A6C34878D82A}">
                    <a16:rowId xmlns:a16="http://schemas.microsoft.com/office/drawing/2014/main" xmlns="" val="2549339582"/>
                  </a:ext>
                </a:extLst>
              </a:tr>
              <a:tr h="360652">
                <a:tc>
                  <a:txBody>
                    <a:bodyPr/>
                    <a:lstStyle/>
                    <a:p>
                      <a:pPr marL="0" marR="0">
                        <a:lnSpc>
                          <a:spcPct val="107000"/>
                        </a:lnSpc>
                        <a:spcBef>
                          <a:spcPts val="0"/>
                        </a:spcBef>
                        <a:spcAft>
                          <a:spcPts val="0"/>
                        </a:spcAft>
                      </a:pPr>
                      <a:r>
                        <a:rPr lang="en-US" sz="1900">
                          <a:effectLst/>
                        </a:rPr>
                        <a:t>Mathematics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tc>
                  <a:txBody>
                    <a:bodyPr/>
                    <a:lstStyle/>
                    <a:p>
                      <a:pPr marL="0" marR="0">
                        <a:lnSpc>
                          <a:spcPct val="107000"/>
                        </a:lnSpc>
                        <a:spcBef>
                          <a:spcPts val="0"/>
                        </a:spcBef>
                        <a:spcAft>
                          <a:spcPts val="0"/>
                        </a:spcAft>
                      </a:pPr>
                      <a:r>
                        <a:rPr lang="en-US" sz="1900">
                          <a:effectLst/>
                        </a:rPr>
                        <a:t>58.89</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extLst>
                  <a:ext uri="{0D108BD9-81ED-4DB2-BD59-A6C34878D82A}">
                    <a16:rowId xmlns:a16="http://schemas.microsoft.com/office/drawing/2014/main" xmlns="" val="1640608349"/>
                  </a:ext>
                </a:extLst>
              </a:tr>
              <a:tr h="360652">
                <a:tc>
                  <a:txBody>
                    <a:bodyPr/>
                    <a:lstStyle/>
                    <a:p>
                      <a:pPr marL="0" marR="0">
                        <a:lnSpc>
                          <a:spcPct val="107000"/>
                        </a:lnSpc>
                        <a:spcBef>
                          <a:spcPts val="0"/>
                        </a:spcBef>
                        <a:spcAft>
                          <a:spcPts val="0"/>
                        </a:spcAft>
                      </a:pPr>
                      <a:r>
                        <a:rPr lang="en-US" sz="1900">
                          <a:effectLst/>
                        </a:rPr>
                        <a:t>Science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tc>
                  <a:txBody>
                    <a:bodyPr/>
                    <a:lstStyle/>
                    <a:p>
                      <a:pPr marL="0" marR="0">
                        <a:lnSpc>
                          <a:spcPct val="107000"/>
                        </a:lnSpc>
                        <a:spcBef>
                          <a:spcPts val="0"/>
                        </a:spcBef>
                        <a:spcAft>
                          <a:spcPts val="0"/>
                        </a:spcAft>
                      </a:pPr>
                      <a:r>
                        <a:rPr lang="en-US" sz="1900">
                          <a:effectLst/>
                        </a:rPr>
                        <a:t>65.15</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extLst>
                  <a:ext uri="{0D108BD9-81ED-4DB2-BD59-A6C34878D82A}">
                    <a16:rowId xmlns:a16="http://schemas.microsoft.com/office/drawing/2014/main" xmlns="" val="3164438067"/>
                  </a:ext>
                </a:extLst>
              </a:tr>
              <a:tr h="360652">
                <a:tc>
                  <a:txBody>
                    <a:bodyPr/>
                    <a:lstStyle/>
                    <a:p>
                      <a:pPr marL="0" marR="0">
                        <a:lnSpc>
                          <a:spcPct val="107000"/>
                        </a:lnSpc>
                        <a:spcBef>
                          <a:spcPts val="0"/>
                        </a:spcBef>
                        <a:spcAft>
                          <a:spcPts val="0"/>
                        </a:spcAft>
                      </a:pPr>
                      <a:r>
                        <a:rPr lang="en-US" sz="1900">
                          <a:effectLst/>
                        </a:rPr>
                        <a:t>Social Studies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tc>
                  <a:txBody>
                    <a:bodyPr/>
                    <a:lstStyle/>
                    <a:p>
                      <a:pPr marL="0" marR="0">
                        <a:lnSpc>
                          <a:spcPct val="107000"/>
                        </a:lnSpc>
                        <a:spcBef>
                          <a:spcPts val="0"/>
                        </a:spcBef>
                        <a:spcAft>
                          <a:spcPts val="0"/>
                        </a:spcAft>
                      </a:pPr>
                      <a:r>
                        <a:rPr lang="en-US" sz="1900" dirty="0">
                          <a:effectLst/>
                        </a:rPr>
                        <a:t>62.18</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24303" marB="24303" anchor="ctr"/>
                </a:tc>
                <a:extLst>
                  <a:ext uri="{0D108BD9-81ED-4DB2-BD59-A6C34878D82A}">
                    <a16:rowId xmlns:a16="http://schemas.microsoft.com/office/drawing/2014/main" xmlns="" val="3493335637"/>
                  </a:ext>
                </a:extLst>
              </a:tr>
            </a:tbl>
          </a:graphicData>
        </a:graphic>
      </p:graphicFrame>
      <p:sp>
        <p:nvSpPr>
          <p:cNvPr id="33" name="Text Placeholder 32">
            <a:extLst>
              <a:ext uri="{FF2B5EF4-FFF2-40B4-BE49-F238E27FC236}">
                <a16:creationId xmlns:a16="http://schemas.microsoft.com/office/drawing/2014/main" xmlns="" id="{2262342E-3D19-495D-AA4E-DB249EBB6351}"/>
              </a:ext>
            </a:extLst>
          </p:cNvPr>
          <p:cNvSpPr>
            <a:spLocks noGrp="1"/>
          </p:cNvSpPr>
          <p:nvPr>
            <p:ph sz="quarter" idx="21"/>
          </p:nvPr>
        </p:nvSpPr>
        <p:spPr/>
        <p:txBody>
          <a:bodyPr/>
          <a:lstStyle/>
          <a:p>
            <a:r>
              <a:rPr lang="en-US" b="1" cap="all" dirty="0"/>
              <a:t>HOW DID STUDENT GROUPS IN THE SCHOOL PERFORM</a:t>
            </a:r>
            <a:r>
              <a:rPr lang="en-US" b="1" cap="all" dirty="0" smtClean="0"/>
              <a:t>?</a:t>
            </a:r>
          </a:p>
          <a:p>
            <a:endParaRPr lang="en-US" b="1" cap="all" dirty="0"/>
          </a:p>
          <a:p>
            <a:endParaRPr lang="en-US" b="1" cap="all" dirty="0"/>
          </a:p>
          <a:p>
            <a:endParaRPr lang="en-US" dirty="0"/>
          </a:p>
        </p:txBody>
      </p:sp>
      <p:pic>
        <p:nvPicPr>
          <p:cNvPr id="4098" name="Picture 2" descr="Content Mastery"/>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125451" y="662250"/>
            <a:ext cx="1323975" cy="16002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Up Arrow 1"/>
          <p:cNvSpPr/>
          <p:nvPr/>
        </p:nvSpPr>
        <p:spPr>
          <a:xfrm>
            <a:off x="11112171" y="888229"/>
            <a:ext cx="484632" cy="978408"/>
          </a:xfrm>
          <a:prstGeom prst="upArrow">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63.6</a:t>
            </a:r>
          </a:p>
        </p:txBody>
      </p:sp>
      <p:pic>
        <p:nvPicPr>
          <p:cNvPr id="11" name="Picture 10" descr="Does student test data change public opinion about ..."/>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8577986" y="2452744"/>
            <a:ext cx="3404695" cy="2487118"/>
          </a:xfrm>
          <a:prstGeom prst="rect">
            <a:avLst/>
          </a:prstGeom>
        </p:spPr>
      </p:pic>
    </p:spTree>
    <p:extLst>
      <p:ext uri="{BB962C8B-B14F-4D97-AF65-F5344CB8AC3E}">
        <p14:creationId xmlns:p14="http://schemas.microsoft.com/office/powerpoint/2010/main" xmlns="" val="224134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2344" y="681298"/>
            <a:ext cx="3060802" cy="1080938"/>
          </a:xfrm>
        </p:spPr>
        <p:txBody>
          <a:bodyPr/>
          <a:lstStyle/>
          <a:p>
            <a:r>
              <a:rPr lang="en-US" dirty="0" smtClean="0"/>
              <a:t>CCRPI SCORE</a:t>
            </a:r>
            <a:endParaRPr lang="en-US" dirty="0"/>
          </a:p>
        </p:txBody>
      </p:sp>
      <p:sp>
        <p:nvSpPr>
          <p:cNvPr id="3" name="Text Placeholder 2"/>
          <p:cNvSpPr>
            <a:spLocks noGrp="1"/>
          </p:cNvSpPr>
          <p:nvPr>
            <p:ph type="body" sz="quarter" idx="18"/>
          </p:nvPr>
        </p:nvSpPr>
        <p:spPr>
          <a:xfrm>
            <a:off x="5203456" y="743639"/>
            <a:ext cx="3060700" cy="1081087"/>
          </a:xfrm>
        </p:spPr>
        <p:txBody>
          <a:bodyPr/>
          <a:lstStyle/>
          <a:p>
            <a:r>
              <a:rPr lang="en-US" sz="3200" b="1" dirty="0" smtClean="0"/>
              <a:t>School Climate Star Rating</a:t>
            </a:r>
            <a:endParaRPr lang="en-US" sz="3200" dirty="0"/>
          </a:p>
        </p:txBody>
      </p:sp>
      <p:sp>
        <p:nvSpPr>
          <p:cNvPr id="4" name="Text Placeholder 3"/>
          <p:cNvSpPr>
            <a:spLocks noGrp="1"/>
          </p:cNvSpPr>
          <p:nvPr>
            <p:ph type="body" sz="quarter" idx="19"/>
          </p:nvPr>
        </p:nvSpPr>
        <p:spPr/>
        <p:txBody>
          <a:bodyPr/>
          <a:lstStyle/>
          <a:p>
            <a:r>
              <a:rPr lang="en-US" sz="3200" b="1" dirty="0" smtClean="0"/>
              <a:t>Financial Efficiency Star Rating</a:t>
            </a:r>
            <a:endParaRPr lang="en-US" sz="3200" dirty="0"/>
          </a:p>
        </p:txBody>
      </p:sp>
      <p:sp>
        <p:nvSpPr>
          <p:cNvPr id="5" name="Content Placeholder 4"/>
          <p:cNvSpPr>
            <a:spLocks noGrp="1"/>
          </p:cNvSpPr>
          <p:nvPr>
            <p:ph sz="quarter" idx="20"/>
          </p:nvPr>
        </p:nvSpPr>
        <p:spPr/>
        <p:txBody>
          <a:bodyPr>
            <a:normAutofit fontScale="92500" lnSpcReduction="20000"/>
          </a:bodyPr>
          <a:lstStyle/>
          <a:p>
            <a:r>
              <a:rPr lang="en-US" b="1" dirty="0" smtClean="0"/>
              <a:t>Atkinson County High School</a:t>
            </a:r>
          </a:p>
          <a:p>
            <a:r>
              <a:rPr lang="en-US" dirty="0" smtClean="0"/>
              <a:t>Indicator2019</a:t>
            </a:r>
          </a:p>
          <a:p>
            <a:r>
              <a:rPr lang="en-US" dirty="0" smtClean="0"/>
              <a:t>Content </a:t>
            </a:r>
            <a:r>
              <a:rPr lang="en-US" dirty="0" smtClean="0"/>
              <a:t>Mastery </a:t>
            </a:r>
            <a:r>
              <a:rPr lang="en-US" dirty="0" smtClean="0"/>
              <a:t>63.6</a:t>
            </a:r>
          </a:p>
          <a:p>
            <a:r>
              <a:rPr lang="en-US" dirty="0" smtClean="0"/>
              <a:t>Progress</a:t>
            </a:r>
            <a:r>
              <a:rPr lang="en-US" dirty="0" smtClean="0"/>
              <a:t> </a:t>
            </a:r>
            <a:r>
              <a:rPr lang="en-US" dirty="0" smtClean="0"/>
              <a:t>78.4</a:t>
            </a:r>
          </a:p>
          <a:p>
            <a:r>
              <a:rPr lang="en-US" dirty="0" smtClean="0"/>
              <a:t>Closing </a:t>
            </a:r>
            <a:r>
              <a:rPr lang="en-US" dirty="0" smtClean="0"/>
              <a:t>Gaps </a:t>
            </a:r>
            <a:r>
              <a:rPr lang="en-US" dirty="0" smtClean="0"/>
              <a:t>89.6</a:t>
            </a:r>
          </a:p>
          <a:p>
            <a:r>
              <a:rPr lang="en-US" dirty="0" smtClean="0"/>
              <a:t>Readiness</a:t>
            </a:r>
            <a:r>
              <a:rPr lang="en-US" dirty="0" smtClean="0"/>
              <a:t> </a:t>
            </a:r>
            <a:r>
              <a:rPr lang="en-US" dirty="0" smtClean="0"/>
              <a:t>77.7</a:t>
            </a:r>
          </a:p>
          <a:p>
            <a:r>
              <a:rPr lang="en-US" dirty="0" smtClean="0"/>
              <a:t>Graduation </a:t>
            </a:r>
            <a:r>
              <a:rPr lang="en-US" dirty="0" smtClean="0"/>
              <a:t>Rate </a:t>
            </a:r>
            <a:r>
              <a:rPr lang="en-US" dirty="0" smtClean="0"/>
              <a:t>89.6</a:t>
            </a:r>
          </a:p>
          <a:p>
            <a:r>
              <a:rPr lang="en-US" dirty="0" smtClean="0"/>
              <a:t>CCRPI </a:t>
            </a:r>
            <a:r>
              <a:rPr lang="en-US" dirty="0" smtClean="0"/>
              <a:t>Score 76.7</a:t>
            </a:r>
          </a:p>
          <a:p>
            <a:endParaRPr lang="en-US" dirty="0"/>
          </a:p>
        </p:txBody>
      </p:sp>
      <p:pic>
        <p:nvPicPr>
          <p:cNvPr id="36866" name="Picture 2" descr="C:\Users\Owner\AppData\Local\Microsoft\Windows\INetCache\IE\3O820P77\gold_star_sticker[2][1].jpg"/>
          <p:cNvPicPr>
            <a:picLocks noGrp="1" noChangeAspect="1" noChangeArrowheads="1"/>
          </p:cNvPicPr>
          <p:nvPr>
            <p:ph sz="quarter" idx="21"/>
          </p:nvPr>
        </p:nvPicPr>
        <p:blipFill>
          <a:blip r:embed="rId2"/>
          <a:srcRect/>
          <a:stretch>
            <a:fillRect/>
          </a:stretch>
        </p:blipFill>
        <p:spPr bwMode="auto">
          <a:xfrm>
            <a:off x="5280212" y="2086116"/>
            <a:ext cx="789640" cy="592230"/>
          </a:xfrm>
          <a:prstGeom prst="rect">
            <a:avLst/>
          </a:prstGeom>
          <a:noFill/>
        </p:spPr>
      </p:pic>
      <p:pic>
        <p:nvPicPr>
          <p:cNvPr id="36871" name="Picture 7" descr="C:\Users\Owner\AppData\Local\Microsoft\Windows\INetCache\IE\S7AD4EUN\star_PNG41460[1].png"/>
          <p:cNvPicPr>
            <a:picLocks noGrp="1" noChangeAspect="1" noChangeArrowheads="1"/>
          </p:cNvPicPr>
          <p:nvPr>
            <p:ph sz="quarter" idx="22"/>
          </p:nvPr>
        </p:nvPicPr>
        <p:blipFill>
          <a:blip r:embed="rId3"/>
          <a:srcRect/>
          <a:stretch>
            <a:fillRect/>
          </a:stretch>
        </p:blipFill>
        <p:spPr bwMode="auto">
          <a:xfrm>
            <a:off x="8917175" y="2070848"/>
            <a:ext cx="840067" cy="730683"/>
          </a:xfrm>
          <a:prstGeom prst="rect">
            <a:avLst/>
          </a:prstGeom>
          <a:noFill/>
        </p:spPr>
      </p:pic>
      <p:pic>
        <p:nvPicPr>
          <p:cNvPr id="36867" name="Picture 3" descr="C:\Users\Owner\AppData\Local\Microsoft\Windows\INetCache\IE\3O820P77\gold_star_sticker[2][1].jpg"/>
          <p:cNvPicPr>
            <a:picLocks noChangeAspect="1" noChangeArrowheads="1"/>
          </p:cNvPicPr>
          <p:nvPr/>
        </p:nvPicPr>
        <p:blipFill>
          <a:blip r:embed="rId2"/>
          <a:srcRect/>
          <a:stretch>
            <a:fillRect/>
          </a:stretch>
        </p:blipFill>
        <p:spPr bwMode="auto">
          <a:xfrm>
            <a:off x="5979458" y="2091013"/>
            <a:ext cx="758415" cy="568813"/>
          </a:xfrm>
          <a:prstGeom prst="rect">
            <a:avLst/>
          </a:prstGeom>
          <a:noFill/>
        </p:spPr>
      </p:pic>
      <p:pic>
        <p:nvPicPr>
          <p:cNvPr id="36868" name="Picture 4" descr="C:\Users\Owner\AppData\Local\Microsoft\Windows\INetCache\IE\3O820P77\gold_star_sticker[2][1].jpg"/>
          <p:cNvPicPr>
            <a:picLocks noChangeAspect="1" noChangeArrowheads="1"/>
          </p:cNvPicPr>
          <p:nvPr/>
        </p:nvPicPr>
        <p:blipFill>
          <a:blip r:embed="rId2"/>
          <a:srcRect/>
          <a:stretch>
            <a:fillRect/>
          </a:stretch>
        </p:blipFill>
        <p:spPr bwMode="auto">
          <a:xfrm>
            <a:off x="6687670" y="2084294"/>
            <a:ext cx="767378" cy="575533"/>
          </a:xfrm>
          <a:prstGeom prst="rect">
            <a:avLst/>
          </a:prstGeom>
          <a:noFill/>
        </p:spPr>
      </p:pic>
      <p:pic>
        <p:nvPicPr>
          <p:cNvPr id="36870" name="Picture 6" descr="C:\Users\Owner\AppData\Local\Microsoft\Windows\INetCache\IE\3O820P77\gold_star_sticker[2][1].jpg"/>
          <p:cNvPicPr>
            <a:picLocks noChangeAspect="1" noChangeArrowheads="1"/>
          </p:cNvPicPr>
          <p:nvPr/>
        </p:nvPicPr>
        <p:blipFill>
          <a:blip r:embed="rId2"/>
          <a:srcRect/>
          <a:stretch>
            <a:fillRect/>
          </a:stretch>
        </p:blipFill>
        <p:spPr bwMode="auto">
          <a:xfrm>
            <a:off x="7404846" y="2075329"/>
            <a:ext cx="803237" cy="602428"/>
          </a:xfrm>
          <a:prstGeom prst="rect">
            <a:avLst/>
          </a:prstGeom>
          <a:noFill/>
        </p:spPr>
      </p:pic>
      <p:pic>
        <p:nvPicPr>
          <p:cNvPr id="36872" name="Picture 8" descr="C:\Users\Owner\AppData\Local\Microsoft\Windows\INetCache\IE\S7AD4EUN\star_PNG41460[1].png"/>
          <p:cNvPicPr>
            <a:picLocks noChangeAspect="1" noChangeArrowheads="1"/>
          </p:cNvPicPr>
          <p:nvPr/>
        </p:nvPicPr>
        <p:blipFill>
          <a:blip r:embed="rId3"/>
          <a:srcRect/>
          <a:stretch>
            <a:fillRect/>
          </a:stretch>
        </p:blipFill>
        <p:spPr bwMode="auto">
          <a:xfrm>
            <a:off x="9717741" y="2105199"/>
            <a:ext cx="827836" cy="720045"/>
          </a:xfrm>
          <a:prstGeom prst="rect">
            <a:avLst/>
          </a:prstGeom>
          <a:noFill/>
        </p:spPr>
      </p:pic>
      <p:pic>
        <p:nvPicPr>
          <p:cNvPr id="36873" name="Picture 9" descr="C:\Users\Owner\AppData\Local\Microsoft\Windows\INetCache\IE\S7AD4EUN\star_PNG41460[1].png"/>
          <p:cNvPicPr>
            <a:picLocks noChangeAspect="1" noChangeArrowheads="1"/>
          </p:cNvPicPr>
          <p:nvPr/>
        </p:nvPicPr>
        <p:blipFill>
          <a:blip r:embed="rId3"/>
          <a:srcRect/>
          <a:stretch>
            <a:fillRect/>
          </a:stretch>
        </p:blipFill>
        <p:spPr bwMode="auto">
          <a:xfrm>
            <a:off x="10479741" y="2115764"/>
            <a:ext cx="797858" cy="693970"/>
          </a:xfrm>
          <a:prstGeom prst="rect">
            <a:avLst/>
          </a:prstGeom>
          <a:noFill/>
        </p:spPr>
      </p:pic>
      <p:pic>
        <p:nvPicPr>
          <p:cNvPr id="36875" name="Picture 11" descr="C:\Users\Owner\AppData\Local\Microsoft\Windows\INetCache\IE\KB2UXIEI\60px-Half_Star_Blue.svg[1].png"/>
          <p:cNvPicPr>
            <a:picLocks noChangeAspect="1" noChangeArrowheads="1"/>
          </p:cNvPicPr>
          <p:nvPr/>
        </p:nvPicPr>
        <p:blipFill>
          <a:blip r:embed="rId4"/>
          <a:srcRect/>
          <a:stretch>
            <a:fillRect/>
          </a:stretch>
        </p:blipFill>
        <p:spPr bwMode="auto">
          <a:xfrm>
            <a:off x="11178989" y="1994647"/>
            <a:ext cx="1013011" cy="101301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 Placeholder 73">
            <a:extLst>
              <a:ext uri="{FF2B5EF4-FFF2-40B4-BE49-F238E27FC236}">
                <a16:creationId xmlns:a16="http://schemas.microsoft.com/office/drawing/2014/main" xmlns="" id="{6CA236DF-5114-4CA5-8620-41B9436499AA}"/>
              </a:ext>
            </a:extLst>
          </p:cNvPr>
          <p:cNvSpPr>
            <a:spLocks noGrp="1"/>
          </p:cNvSpPr>
          <p:nvPr>
            <p:ph type="body" sz="quarter" idx="13"/>
          </p:nvPr>
        </p:nvSpPr>
        <p:spPr>
          <a:xfrm>
            <a:off x="162561" y="2802891"/>
            <a:ext cx="3037840" cy="814070"/>
          </a:xfrm>
        </p:spPr>
        <p:txBody>
          <a:bodyPr>
            <a:normAutofit fontScale="25000" lnSpcReduction="20000"/>
          </a:bodyPr>
          <a:lstStyle/>
          <a:p>
            <a:pPr>
              <a:buNone/>
            </a:pPr>
            <a:endParaRPr lang="en-US" dirty="0" smtClean="0"/>
          </a:p>
          <a:p>
            <a:pPr>
              <a:buNone/>
            </a:pPr>
            <a:endParaRPr lang="en-US" dirty="0" smtClean="0"/>
          </a:p>
          <a:p>
            <a:pPr>
              <a:buNone/>
            </a:pPr>
            <a:r>
              <a:rPr lang="en-US" sz="11100" dirty="0" smtClean="0"/>
              <a:t>English</a:t>
            </a:r>
          </a:p>
          <a:p>
            <a:pPr>
              <a:buNone/>
            </a:pPr>
            <a:r>
              <a:rPr lang="en-US" sz="11100" dirty="0" smtClean="0"/>
              <a:t>Language </a:t>
            </a:r>
            <a:r>
              <a:rPr lang="en-US" sz="11100" dirty="0" smtClean="0"/>
              <a:t>Arts</a:t>
            </a:r>
            <a:endParaRPr lang="en-US" sz="11100" dirty="0"/>
          </a:p>
        </p:txBody>
      </p:sp>
      <p:sp>
        <p:nvSpPr>
          <p:cNvPr id="2" name="Title 1">
            <a:extLst>
              <a:ext uri="{FF2B5EF4-FFF2-40B4-BE49-F238E27FC236}">
                <a16:creationId xmlns:a16="http://schemas.microsoft.com/office/drawing/2014/main" xmlns="" id="{9442C4B6-A44A-491A-9345-D554EBE1BC91}"/>
              </a:ext>
            </a:extLst>
          </p:cNvPr>
          <p:cNvSpPr>
            <a:spLocks noGrp="1"/>
          </p:cNvSpPr>
          <p:nvPr>
            <p:ph type="title"/>
          </p:nvPr>
        </p:nvSpPr>
        <p:spPr/>
        <p:txBody>
          <a:bodyPr>
            <a:normAutofit fontScale="90000"/>
          </a:bodyPr>
          <a:lstStyle/>
          <a:p>
            <a:r>
              <a:rPr lang="en-US" cap="all" dirty="0" smtClean="0"/>
              <a:t/>
            </a:r>
            <a:br>
              <a:rPr lang="en-US" cap="all" dirty="0" smtClean="0"/>
            </a:br>
            <a:r>
              <a:rPr lang="en-US" cap="all" dirty="0" smtClean="0"/>
              <a:t>HOW </a:t>
            </a:r>
            <a:r>
              <a:rPr lang="en-US" cap="all" dirty="0"/>
              <a:t>DID STUDENT GROUPS IN THE SCHOOL PERFORM?</a:t>
            </a:r>
            <a:br>
              <a:rPr lang="en-US" cap="all" dirty="0"/>
            </a:br>
            <a:endParaRPr lang="en-US" dirty="0"/>
          </a:p>
        </p:txBody>
      </p:sp>
      <p:graphicFrame>
        <p:nvGraphicFramePr>
          <p:cNvPr id="34" name="Table 33"/>
          <p:cNvGraphicFramePr>
            <a:graphicFrameLocks noGrp="1"/>
          </p:cNvGraphicFramePr>
          <p:nvPr>
            <p:extLst>
              <p:ext uri="{D42A27DB-BD31-4B8C-83A1-F6EECF244321}">
                <p14:modId xmlns:p14="http://schemas.microsoft.com/office/powerpoint/2010/main" xmlns="" val="3075516549"/>
              </p:ext>
            </p:extLst>
          </p:nvPr>
        </p:nvGraphicFramePr>
        <p:xfrm>
          <a:off x="5171089" y="2336795"/>
          <a:ext cx="1559035" cy="3033957"/>
        </p:xfrm>
        <a:graphic>
          <a:graphicData uri="http://schemas.openxmlformats.org/drawingml/2006/table">
            <a:tbl>
              <a:tblPr firstRow="1" firstCol="1" bandRow="1">
                <a:tableStyleId>{125E5076-3810-47DD-B79F-674D7AD40C01}</a:tableStyleId>
              </a:tblPr>
              <a:tblGrid>
                <a:gridCol w="1559035">
                  <a:extLst>
                    <a:ext uri="{9D8B030D-6E8A-4147-A177-3AD203B41FA5}">
                      <a16:colId xmlns:a16="http://schemas.microsoft.com/office/drawing/2014/main" xmlns="" val="494300736"/>
                    </a:ext>
                  </a:extLst>
                </a:gridCol>
              </a:tblGrid>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1938907690"/>
                  </a:ext>
                </a:extLst>
              </a:tr>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270817482"/>
                  </a:ext>
                </a:extLst>
              </a:tr>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4216678304"/>
                  </a:ext>
                </a:extLst>
              </a:tr>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775720757"/>
                  </a:ext>
                </a:extLst>
              </a:tr>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3204259121"/>
                  </a:ext>
                </a:extLst>
              </a:tr>
              <a:tr h="542907">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2456852793"/>
                  </a:ext>
                </a:extLst>
              </a:tr>
              <a:tr h="415175">
                <a:tc>
                  <a:txBody>
                    <a:bodyPr/>
                    <a:lstStyle/>
                    <a:p>
                      <a:pPr marL="0" marR="0" algn="ct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744" marR="34744" marT="14890" marB="14890" anchor="ctr"/>
                </a:tc>
                <a:extLst>
                  <a:ext uri="{0D108BD9-81ED-4DB2-BD59-A6C34878D82A}">
                    <a16:rowId xmlns:a16="http://schemas.microsoft.com/office/drawing/2014/main" xmlns="" val="2264637844"/>
                  </a:ext>
                </a:extLst>
              </a:tr>
            </a:tbl>
          </a:graphicData>
        </a:graphic>
      </p:graphicFrame>
      <p:graphicFrame>
        <p:nvGraphicFramePr>
          <p:cNvPr id="9" name="Table 8"/>
          <p:cNvGraphicFramePr>
            <a:graphicFrameLocks noGrp="1"/>
          </p:cNvGraphicFramePr>
          <p:nvPr/>
        </p:nvGraphicFramePr>
        <p:xfrm>
          <a:off x="3667759" y="1374031"/>
          <a:ext cx="6141520" cy="5536377"/>
        </p:xfrm>
        <a:graphic>
          <a:graphicData uri="http://schemas.openxmlformats.org/drawingml/2006/table">
            <a:tbl>
              <a:tblPr firstRow="1" bandRow="1">
                <a:tableStyleId>{125E5076-3810-47DD-B79F-674D7AD40C01}</a:tableStyleId>
              </a:tblPr>
              <a:tblGrid>
                <a:gridCol w="948139"/>
                <a:gridCol w="1071666"/>
                <a:gridCol w="1071666"/>
                <a:gridCol w="1071666"/>
                <a:gridCol w="1978383"/>
              </a:tblGrid>
              <a:tr h="285788">
                <a:tc>
                  <a:txBody>
                    <a:bodyPr/>
                    <a:lstStyle/>
                    <a:p>
                      <a:pPr algn="ctr" fontAlgn="ctr"/>
                      <a:r>
                        <a:rPr lang="en-US" sz="800" dirty="0"/>
                        <a:t>Beginning Learner</a:t>
                      </a:r>
                    </a:p>
                  </a:txBody>
                  <a:tcPr marL="53340" marR="53340" marT="22860" marB="22860" anchor="ctr"/>
                </a:tc>
                <a:tc>
                  <a:txBody>
                    <a:bodyPr/>
                    <a:lstStyle/>
                    <a:p>
                      <a:pPr algn="ctr" fontAlgn="ctr"/>
                      <a:r>
                        <a:rPr lang="en-US" sz="800"/>
                        <a:t>Developing Learner</a:t>
                      </a:r>
                    </a:p>
                  </a:txBody>
                  <a:tcPr marL="53340" marR="53340" marT="22860" marB="22860" anchor="ctr"/>
                </a:tc>
                <a:tc>
                  <a:txBody>
                    <a:bodyPr/>
                    <a:lstStyle/>
                    <a:p>
                      <a:pPr algn="ctr" fontAlgn="ctr"/>
                      <a:r>
                        <a:rPr lang="en-US" sz="800"/>
                        <a:t>Proficient Learner</a:t>
                      </a:r>
                    </a:p>
                  </a:txBody>
                  <a:tcPr marL="53340" marR="53340" marT="22860" marB="22860" anchor="ctr"/>
                </a:tc>
                <a:tc>
                  <a:txBody>
                    <a:bodyPr/>
                    <a:lstStyle/>
                    <a:p>
                      <a:pPr algn="ctr" fontAlgn="ctr"/>
                      <a:r>
                        <a:rPr lang="en-US" sz="800"/>
                        <a:t>Distinguished Learner</a:t>
                      </a:r>
                    </a:p>
                  </a:txBody>
                  <a:tcPr marL="53340" marR="53340" marT="22860" marB="22860" anchor="ctr"/>
                </a:tc>
                <a:tc>
                  <a:txBody>
                    <a:bodyPr/>
                    <a:lstStyle/>
                    <a:p>
                      <a:endParaRPr lang="en-US" sz="800" dirty="0"/>
                    </a:p>
                  </a:txBody>
                  <a:tcPr/>
                </a:tc>
              </a:tr>
              <a:tr h="425227">
                <a:tc>
                  <a:txBody>
                    <a:bodyPr/>
                    <a:lstStyle/>
                    <a:p>
                      <a:pPr algn="l" fontAlgn="ctr"/>
                      <a:r>
                        <a:rPr lang="en-US" sz="800" b="1" cap="all" dirty="0">
                          <a:solidFill>
                            <a:schemeClr val="bg1"/>
                          </a:solidFill>
                          <a:latin typeface="inherit"/>
                        </a:rPr>
                        <a:t>ALL STUDENTS</a:t>
                      </a:r>
                    </a:p>
                    <a:p>
                      <a:pPr algn="l" fontAlgn="ctr"/>
                      <a:r>
                        <a:rPr lang="en-US" sz="800" b="0" dirty="0">
                          <a:solidFill>
                            <a:schemeClr val="bg1"/>
                          </a:solidFill>
                        </a:rPr>
                        <a:t>100.00% Participation Rate</a:t>
                      </a:r>
                      <a:endParaRPr lang="en-US" sz="800" dirty="0">
                        <a:solidFill>
                          <a:schemeClr val="bg1"/>
                        </a:solidFill>
                      </a:endParaRPr>
                    </a:p>
                  </a:txBody>
                  <a:tcPr marL="53340" marR="53340" marT="22860" marB="22860" anchor="ctr"/>
                </a:tc>
                <a:tc>
                  <a:txBody>
                    <a:bodyPr/>
                    <a:lstStyle/>
                    <a:p>
                      <a:pPr algn="ctr" fontAlgn="ctr"/>
                      <a:r>
                        <a:rPr lang="en-US" sz="800" b="1" dirty="0">
                          <a:solidFill>
                            <a:schemeClr val="bg1"/>
                          </a:solidFill>
                        </a:rPr>
                        <a:t>16.95%</a:t>
                      </a:r>
                      <a:endParaRPr lang="en-US" sz="800" dirty="0">
                        <a:solidFill>
                          <a:schemeClr val="bg1"/>
                        </a:solidFill>
                      </a:endParaRPr>
                    </a:p>
                  </a:txBody>
                  <a:tcPr marL="53340" marR="53340" marT="22860" marB="22860" anchor="ctr"/>
                </a:tc>
                <a:tc>
                  <a:txBody>
                    <a:bodyPr/>
                    <a:lstStyle/>
                    <a:p>
                      <a:pPr algn="ctr" fontAlgn="ctr"/>
                      <a:r>
                        <a:rPr lang="en-US" sz="800" b="1">
                          <a:solidFill>
                            <a:schemeClr val="bg1"/>
                          </a:solidFill>
                        </a:rPr>
                        <a:t>38.14%</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36.44%</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8.47%</a:t>
                      </a:r>
                      <a:endParaRPr lang="en-US" sz="800" dirty="0">
                        <a:solidFill>
                          <a:schemeClr val="bg1"/>
                        </a:solidFill>
                      </a:endParaRPr>
                    </a:p>
                  </a:txBody>
                  <a:tcPr marL="53340" marR="53340" marT="22860" marB="22860" anchor="ctr"/>
                </a:tc>
              </a:tr>
              <a:tr h="767116">
                <a:tc>
                  <a:txBody>
                    <a:bodyPr/>
                    <a:lstStyle/>
                    <a:p>
                      <a:pPr algn="l" fontAlgn="ctr"/>
                      <a:r>
                        <a:rPr lang="en-US" sz="800" b="1" cap="all" dirty="0">
                          <a:solidFill>
                            <a:schemeClr val="bg1"/>
                          </a:solidFill>
                          <a:latin typeface="inherit"/>
                        </a:rPr>
                        <a:t>AMERICAN INDIAN / ALASKAN NATIVE</a:t>
                      </a:r>
                    </a:p>
                    <a:p>
                      <a:pPr algn="l" fontAlgn="ctr"/>
                      <a:r>
                        <a:rPr lang="en-US" sz="800" b="0" dirty="0">
                          <a:solidFill>
                            <a:schemeClr val="bg1"/>
                          </a:solidFill>
                        </a:rPr>
                        <a:t>N/A Participation Rate</a:t>
                      </a:r>
                      <a:endParaRPr lang="en-US" sz="800" dirty="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N/A</a:t>
                      </a:r>
                      <a:endParaRPr lang="en-US" sz="800" dirty="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N/A</a:t>
                      </a:r>
                      <a:endParaRPr lang="en-US" sz="800" dirty="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N/A</a:t>
                      </a:r>
                      <a:endParaRPr lang="en-US" sz="800" dirty="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N/A</a:t>
                      </a:r>
                      <a:endParaRPr lang="en-US" sz="800" dirty="0">
                        <a:solidFill>
                          <a:schemeClr val="bg1"/>
                        </a:solidFill>
                      </a:endParaRPr>
                    </a:p>
                  </a:txBody>
                  <a:tcPr marL="53340" marR="53340" marT="22860" marB="22860" anchor="ctr"/>
                </a:tc>
              </a:tr>
              <a:tr h="526452">
                <a:tc>
                  <a:txBody>
                    <a:bodyPr/>
                    <a:lstStyle/>
                    <a:p>
                      <a:pPr algn="l" fontAlgn="ctr"/>
                      <a:r>
                        <a:rPr lang="en-US" sz="800" b="1" cap="all">
                          <a:solidFill>
                            <a:schemeClr val="bg1"/>
                          </a:solidFill>
                          <a:latin typeface="inherit"/>
                        </a:rPr>
                        <a:t>ASIAN / PACIFIC ISLANDER</a:t>
                      </a:r>
                    </a:p>
                    <a:p>
                      <a:pPr algn="l" fontAlgn="ctr"/>
                      <a:r>
                        <a:rPr lang="en-US" sz="800" b="0">
                          <a:solidFill>
                            <a:schemeClr val="bg1"/>
                          </a:solidFill>
                        </a:rPr>
                        <a:t>N/A Participation Rate</a:t>
                      </a:r>
                      <a:endParaRPr lang="en-US" sz="80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N/A</a:t>
                      </a:r>
                      <a:endParaRPr lang="en-US" sz="800" dirty="0">
                        <a:solidFill>
                          <a:schemeClr val="bg1"/>
                        </a:solidFill>
                      </a:endParaRPr>
                    </a:p>
                  </a:txBody>
                  <a:tcPr marL="53340" marR="53340" marT="22860" marB="22860" anchor="ctr"/>
                </a:tc>
                <a:tc>
                  <a:txBody>
                    <a:bodyPr/>
                    <a:lstStyle/>
                    <a:p>
                      <a:pPr algn="ctr" fontAlgn="ctr"/>
                      <a:r>
                        <a:rPr lang="en-US" sz="800">
                          <a:solidFill>
                            <a:schemeClr val="bg1"/>
                          </a:solidFill>
                          <a:latin typeface="Montserrat"/>
                        </a:rPr>
                        <a:t>N/A</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N/A</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N/A</a:t>
                      </a:r>
                      <a:endParaRPr lang="en-US" sz="800">
                        <a:solidFill>
                          <a:schemeClr val="bg1"/>
                        </a:solidFill>
                      </a:endParaRPr>
                    </a:p>
                  </a:txBody>
                  <a:tcPr marL="53340" marR="53340" marT="22860" marB="22860" anchor="ctr"/>
                </a:tc>
              </a:tr>
              <a:tr h="406120">
                <a:tc>
                  <a:txBody>
                    <a:bodyPr/>
                    <a:lstStyle/>
                    <a:p>
                      <a:pPr algn="l" fontAlgn="ctr"/>
                      <a:r>
                        <a:rPr lang="en-US" sz="800" b="1" cap="all">
                          <a:solidFill>
                            <a:schemeClr val="bg1"/>
                          </a:solidFill>
                          <a:latin typeface="inherit"/>
                        </a:rPr>
                        <a:t>BLACK</a:t>
                      </a:r>
                    </a:p>
                    <a:p>
                      <a:pPr algn="l" fontAlgn="ctr"/>
                      <a:r>
                        <a:rPr lang="en-US" sz="800" b="0">
                          <a:solidFill>
                            <a:schemeClr val="bg1"/>
                          </a:solidFill>
                        </a:rPr>
                        <a:t>100.00% Participation Rate</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25.00%</a:t>
                      </a:r>
                      <a:endParaRPr lang="en-US" sz="800" dirty="0">
                        <a:solidFill>
                          <a:schemeClr val="bg1"/>
                        </a:solidFill>
                      </a:endParaRPr>
                    </a:p>
                  </a:txBody>
                  <a:tcPr marL="53340" marR="53340" marT="22860" marB="22860" anchor="ctr"/>
                </a:tc>
                <a:tc>
                  <a:txBody>
                    <a:bodyPr/>
                    <a:lstStyle/>
                    <a:p>
                      <a:pPr algn="ctr" fontAlgn="ctr"/>
                      <a:r>
                        <a:rPr lang="en-US" sz="800" b="1" dirty="0">
                          <a:solidFill>
                            <a:schemeClr val="bg1"/>
                          </a:solidFill>
                        </a:rPr>
                        <a:t>47.50%</a:t>
                      </a:r>
                      <a:endParaRPr lang="en-US" sz="800" dirty="0">
                        <a:solidFill>
                          <a:schemeClr val="bg1"/>
                        </a:solidFill>
                      </a:endParaRPr>
                    </a:p>
                  </a:txBody>
                  <a:tcPr marL="53340" marR="53340" marT="22860" marB="22860" anchor="ctr"/>
                </a:tc>
                <a:tc>
                  <a:txBody>
                    <a:bodyPr/>
                    <a:lstStyle/>
                    <a:p>
                      <a:pPr algn="ctr" fontAlgn="ctr"/>
                      <a:r>
                        <a:rPr lang="en-US" sz="800" b="1">
                          <a:solidFill>
                            <a:schemeClr val="bg1"/>
                          </a:solidFill>
                        </a:rPr>
                        <a:t>22.50%</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5.00%</a:t>
                      </a:r>
                      <a:endParaRPr lang="en-US" sz="800">
                        <a:solidFill>
                          <a:schemeClr val="bg1"/>
                        </a:solidFill>
                      </a:endParaRPr>
                    </a:p>
                  </a:txBody>
                  <a:tcPr marL="53340" marR="53340" marT="22860" marB="22860" anchor="ctr"/>
                </a:tc>
              </a:tr>
              <a:tr h="406120">
                <a:tc>
                  <a:txBody>
                    <a:bodyPr/>
                    <a:lstStyle/>
                    <a:p>
                      <a:pPr algn="l" fontAlgn="ctr"/>
                      <a:r>
                        <a:rPr lang="en-US" sz="800" b="1" cap="all">
                          <a:solidFill>
                            <a:schemeClr val="bg1"/>
                          </a:solidFill>
                          <a:latin typeface="inherit"/>
                        </a:rPr>
                        <a:t>HISPANIC</a:t>
                      </a:r>
                    </a:p>
                    <a:p>
                      <a:pPr algn="l" fontAlgn="ctr"/>
                      <a:r>
                        <a:rPr lang="en-US" sz="800" b="0">
                          <a:solidFill>
                            <a:schemeClr val="bg1"/>
                          </a:solidFill>
                        </a:rPr>
                        <a:t>100.00% Participation Rate</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21.65%</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39.18%</a:t>
                      </a:r>
                      <a:endParaRPr lang="en-US" sz="800" dirty="0">
                        <a:solidFill>
                          <a:schemeClr val="bg1"/>
                        </a:solidFill>
                      </a:endParaRPr>
                    </a:p>
                  </a:txBody>
                  <a:tcPr marL="53340" marR="53340" marT="22860" marB="22860" anchor="ctr"/>
                </a:tc>
                <a:tc>
                  <a:txBody>
                    <a:bodyPr/>
                    <a:lstStyle/>
                    <a:p>
                      <a:pPr algn="ctr" fontAlgn="ctr"/>
                      <a:r>
                        <a:rPr lang="en-US" sz="800" b="1">
                          <a:solidFill>
                            <a:schemeClr val="bg1"/>
                          </a:solidFill>
                        </a:rPr>
                        <a:t>32.99%</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6.19%</a:t>
                      </a:r>
                      <a:endParaRPr lang="en-US" sz="800">
                        <a:solidFill>
                          <a:schemeClr val="bg1"/>
                        </a:solidFill>
                      </a:endParaRPr>
                    </a:p>
                  </a:txBody>
                  <a:tcPr marL="53340" marR="53340" marT="22860" marB="22860" anchor="ctr"/>
                </a:tc>
              </a:tr>
              <a:tr h="504339">
                <a:tc>
                  <a:txBody>
                    <a:bodyPr/>
                    <a:lstStyle/>
                    <a:p>
                      <a:pPr algn="l" fontAlgn="ctr"/>
                      <a:r>
                        <a:rPr lang="en-US" sz="800" b="1" cap="all">
                          <a:solidFill>
                            <a:schemeClr val="bg1"/>
                          </a:solidFill>
                          <a:latin typeface="inherit"/>
                        </a:rPr>
                        <a:t>MULTI-RACIAL</a:t>
                      </a:r>
                    </a:p>
                    <a:p>
                      <a:pPr algn="l" fontAlgn="ctr"/>
                      <a:r>
                        <a:rPr lang="en-US" sz="800" b="0">
                          <a:solidFill>
                            <a:schemeClr val="bg1"/>
                          </a:solidFill>
                        </a:rPr>
                        <a:t>Too Few Students Participation Rate</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Too Few Students</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Too Few Students</a:t>
                      </a:r>
                      <a:endParaRPr lang="en-US" sz="80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Too Few Students</a:t>
                      </a:r>
                      <a:endParaRPr lang="en-US" sz="800" dirty="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Too Few Students</a:t>
                      </a:r>
                      <a:endParaRPr lang="en-US" sz="800" dirty="0">
                        <a:solidFill>
                          <a:schemeClr val="bg1"/>
                        </a:solidFill>
                      </a:endParaRPr>
                    </a:p>
                  </a:txBody>
                  <a:tcPr marL="53340" marR="53340" marT="22860" marB="22860" anchor="ctr"/>
                </a:tc>
              </a:tr>
              <a:tr h="406120">
                <a:tc>
                  <a:txBody>
                    <a:bodyPr/>
                    <a:lstStyle/>
                    <a:p>
                      <a:pPr algn="l" fontAlgn="ctr"/>
                      <a:r>
                        <a:rPr lang="en-US" sz="800" b="1" cap="all">
                          <a:solidFill>
                            <a:schemeClr val="bg1"/>
                          </a:solidFill>
                          <a:latin typeface="inherit"/>
                        </a:rPr>
                        <a:t>WHITE</a:t>
                      </a:r>
                    </a:p>
                    <a:p>
                      <a:pPr algn="l" fontAlgn="ctr"/>
                      <a:r>
                        <a:rPr lang="en-US" sz="800" b="0">
                          <a:solidFill>
                            <a:schemeClr val="bg1"/>
                          </a:solidFill>
                        </a:rPr>
                        <a:t>100.00% Participation Rate</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8.51%</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32.98%</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46.81%</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11.70%</a:t>
                      </a:r>
                      <a:endParaRPr lang="en-US" sz="800" dirty="0">
                        <a:solidFill>
                          <a:schemeClr val="bg1"/>
                        </a:solidFill>
                      </a:endParaRPr>
                    </a:p>
                  </a:txBody>
                  <a:tcPr marL="53340" marR="53340" marT="22860" marB="22860" anchor="ctr"/>
                </a:tc>
              </a:tr>
              <a:tr h="646784">
                <a:tc>
                  <a:txBody>
                    <a:bodyPr/>
                    <a:lstStyle/>
                    <a:p>
                      <a:pPr algn="l" fontAlgn="ctr"/>
                      <a:r>
                        <a:rPr lang="en-US" sz="800" b="1" cap="all">
                          <a:solidFill>
                            <a:schemeClr val="bg1"/>
                          </a:solidFill>
                          <a:latin typeface="inherit"/>
                        </a:rPr>
                        <a:t>ECONOMICALLY DISADVANTAGED</a:t>
                      </a:r>
                    </a:p>
                    <a:p>
                      <a:pPr algn="l" fontAlgn="ctr"/>
                      <a:r>
                        <a:rPr lang="en-US" sz="800" b="0">
                          <a:solidFill>
                            <a:schemeClr val="bg1"/>
                          </a:solidFill>
                        </a:rPr>
                        <a:t>100.00% Participation Rate</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16.95%</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38.14%</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36.44%</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8.47%</a:t>
                      </a:r>
                      <a:endParaRPr lang="en-US" sz="800" dirty="0">
                        <a:solidFill>
                          <a:schemeClr val="bg1"/>
                        </a:solidFill>
                      </a:endParaRPr>
                    </a:p>
                  </a:txBody>
                  <a:tcPr marL="53340" marR="53340" marT="22860" marB="22860" anchor="ctr"/>
                </a:tc>
              </a:tr>
              <a:tr h="526452">
                <a:tc>
                  <a:txBody>
                    <a:bodyPr/>
                    <a:lstStyle/>
                    <a:p>
                      <a:pPr algn="l" fontAlgn="ctr"/>
                      <a:r>
                        <a:rPr lang="en-US" sz="800" b="1" cap="all">
                          <a:solidFill>
                            <a:schemeClr val="bg1"/>
                          </a:solidFill>
                          <a:latin typeface="inherit"/>
                        </a:rPr>
                        <a:t>ENGLISH LEARNERS</a:t>
                      </a:r>
                    </a:p>
                    <a:p>
                      <a:pPr algn="l" fontAlgn="ctr"/>
                      <a:r>
                        <a:rPr lang="en-US" sz="800" b="0">
                          <a:solidFill>
                            <a:schemeClr val="bg1"/>
                          </a:solidFill>
                        </a:rPr>
                        <a:t>Too Few Students Participation Rate</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Too Few Students</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Too Few Students</a:t>
                      </a:r>
                      <a:endParaRPr lang="en-US" sz="800">
                        <a:solidFill>
                          <a:schemeClr val="bg1"/>
                        </a:solidFill>
                      </a:endParaRPr>
                    </a:p>
                  </a:txBody>
                  <a:tcPr marL="53340" marR="53340" marT="22860" marB="22860" anchor="ctr"/>
                </a:tc>
                <a:tc>
                  <a:txBody>
                    <a:bodyPr/>
                    <a:lstStyle/>
                    <a:p>
                      <a:pPr algn="ctr" fontAlgn="ctr"/>
                      <a:r>
                        <a:rPr lang="en-US" sz="800">
                          <a:solidFill>
                            <a:schemeClr val="bg1"/>
                          </a:solidFill>
                          <a:latin typeface="Montserrat"/>
                        </a:rPr>
                        <a:t>Too Few Students</a:t>
                      </a:r>
                      <a:endParaRPr lang="en-US" sz="800">
                        <a:solidFill>
                          <a:schemeClr val="bg1"/>
                        </a:solidFill>
                      </a:endParaRPr>
                    </a:p>
                  </a:txBody>
                  <a:tcPr marL="53340" marR="53340" marT="22860" marB="22860" anchor="ctr"/>
                </a:tc>
                <a:tc>
                  <a:txBody>
                    <a:bodyPr/>
                    <a:lstStyle/>
                    <a:p>
                      <a:pPr algn="ctr" fontAlgn="ctr"/>
                      <a:r>
                        <a:rPr lang="en-US" sz="800" dirty="0">
                          <a:solidFill>
                            <a:schemeClr val="bg1"/>
                          </a:solidFill>
                          <a:latin typeface="Montserrat"/>
                        </a:rPr>
                        <a:t>Too Few Students</a:t>
                      </a:r>
                      <a:endParaRPr lang="en-US" sz="800" dirty="0">
                        <a:solidFill>
                          <a:schemeClr val="bg1"/>
                        </a:solidFill>
                      </a:endParaRPr>
                    </a:p>
                  </a:txBody>
                  <a:tcPr marL="53340" marR="53340" marT="22860" marB="22860" anchor="ctr"/>
                </a:tc>
              </a:tr>
              <a:tr h="583451">
                <a:tc>
                  <a:txBody>
                    <a:bodyPr/>
                    <a:lstStyle/>
                    <a:p>
                      <a:pPr algn="l" fontAlgn="ctr"/>
                      <a:r>
                        <a:rPr lang="en-US" sz="800" b="1" cap="all" dirty="0">
                          <a:solidFill>
                            <a:schemeClr val="bg1"/>
                          </a:solidFill>
                          <a:latin typeface="inherit"/>
                        </a:rPr>
                        <a:t>STUDENTS WITH DISABILITY</a:t>
                      </a:r>
                    </a:p>
                    <a:p>
                      <a:pPr algn="l" fontAlgn="ctr"/>
                      <a:r>
                        <a:rPr lang="en-US" sz="800" b="0" dirty="0">
                          <a:solidFill>
                            <a:schemeClr val="bg1"/>
                          </a:solidFill>
                        </a:rPr>
                        <a:t>100.00% Participation Rate</a:t>
                      </a:r>
                      <a:endParaRPr lang="en-US" sz="800" dirty="0">
                        <a:solidFill>
                          <a:schemeClr val="bg1"/>
                        </a:solidFill>
                      </a:endParaRPr>
                    </a:p>
                  </a:txBody>
                  <a:tcPr marL="53340" marR="53340" marT="22860" marB="22860" anchor="ctr"/>
                </a:tc>
                <a:tc>
                  <a:txBody>
                    <a:bodyPr/>
                    <a:lstStyle/>
                    <a:p>
                      <a:pPr algn="ctr" fontAlgn="ctr"/>
                      <a:r>
                        <a:rPr lang="en-US" sz="800" b="1">
                          <a:solidFill>
                            <a:schemeClr val="bg1"/>
                          </a:solidFill>
                        </a:rPr>
                        <a:t>56.25%</a:t>
                      </a:r>
                      <a:endParaRPr lang="en-US" sz="800">
                        <a:solidFill>
                          <a:schemeClr val="bg1"/>
                        </a:solidFill>
                      </a:endParaRPr>
                    </a:p>
                  </a:txBody>
                  <a:tcPr marL="53340" marR="53340" marT="22860" marB="22860" anchor="ctr"/>
                </a:tc>
                <a:tc>
                  <a:txBody>
                    <a:bodyPr/>
                    <a:lstStyle/>
                    <a:p>
                      <a:pPr algn="ctr" fontAlgn="ctr"/>
                      <a:r>
                        <a:rPr lang="en-US" sz="800" b="1">
                          <a:solidFill>
                            <a:schemeClr val="bg1"/>
                          </a:solidFill>
                        </a:rPr>
                        <a:t>28.13%</a:t>
                      </a:r>
                      <a:endParaRPr lang="en-US" sz="800">
                        <a:solidFill>
                          <a:schemeClr val="bg1"/>
                        </a:solidFill>
                      </a:endParaRPr>
                    </a:p>
                  </a:txBody>
                  <a:tcPr marL="53340" marR="53340" marT="22860" marB="22860" anchor="ctr"/>
                </a:tc>
                <a:tc>
                  <a:txBody>
                    <a:bodyPr/>
                    <a:lstStyle/>
                    <a:p>
                      <a:pPr algn="ctr" fontAlgn="ctr"/>
                      <a:r>
                        <a:rPr lang="en-US" sz="800" b="1" dirty="0">
                          <a:solidFill>
                            <a:schemeClr val="bg1"/>
                          </a:solidFill>
                        </a:rPr>
                        <a:t>15.63%</a:t>
                      </a:r>
                      <a:endParaRPr lang="en-US" sz="800" dirty="0">
                        <a:solidFill>
                          <a:schemeClr val="bg1"/>
                        </a:solidFill>
                      </a:endParaRPr>
                    </a:p>
                  </a:txBody>
                  <a:tcPr marL="53340" marR="53340" marT="22860" marB="22860" anchor="ctr"/>
                </a:tc>
                <a:tc>
                  <a:txBody>
                    <a:bodyPr/>
                    <a:lstStyle/>
                    <a:p>
                      <a:pPr algn="ctr" fontAlgn="ctr"/>
                      <a:r>
                        <a:rPr lang="en-US" sz="800" b="1" dirty="0">
                          <a:solidFill>
                            <a:schemeClr val="bg1"/>
                          </a:solidFill>
                        </a:rPr>
                        <a:t>0.00%</a:t>
                      </a:r>
                      <a:endParaRPr lang="en-US" sz="800" dirty="0">
                        <a:solidFill>
                          <a:schemeClr val="bg1"/>
                        </a:solidFill>
                      </a:endParaRPr>
                    </a:p>
                  </a:txBody>
                  <a:tcPr marL="53340" marR="53340" marT="22860" marB="22860" anchor="ctr"/>
                </a:tc>
              </a:tr>
            </a:tbl>
          </a:graphicData>
        </a:graphic>
      </p:graphicFrame>
    </p:spTree>
    <p:extLst>
      <p:ext uri="{BB962C8B-B14F-4D97-AF65-F5344CB8AC3E}">
        <p14:creationId xmlns:p14="http://schemas.microsoft.com/office/powerpoint/2010/main" xmlns="" val="4089456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all" dirty="0" smtClean="0"/>
              <a:t>HOW DID STUDENT GROUPS IN THE SCHOOL PERFORM?</a:t>
            </a:r>
            <a:endParaRPr lang="en-US" dirty="0"/>
          </a:p>
        </p:txBody>
      </p:sp>
      <p:graphicFrame>
        <p:nvGraphicFramePr>
          <p:cNvPr id="3" name="Table 2"/>
          <p:cNvGraphicFramePr>
            <a:graphicFrameLocks noGrp="1"/>
          </p:cNvGraphicFramePr>
          <p:nvPr/>
        </p:nvGraphicFramePr>
        <p:xfrm>
          <a:off x="4314967" y="1456426"/>
          <a:ext cx="7863839" cy="5421894"/>
        </p:xfrm>
        <a:graphic>
          <a:graphicData uri="http://schemas.openxmlformats.org/drawingml/2006/table">
            <a:tbl>
              <a:tblPr/>
              <a:tblGrid>
                <a:gridCol w="1410060"/>
                <a:gridCol w="1410060"/>
                <a:gridCol w="1410060"/>
                <a:gridCol w="1410060"/>
                <a:gridCol w="2223599"/>
              </a:tblGrid>
              <a:tr h="245109">
                <a:tc>
                  <a:txBody>
                    <a:bodyPr/>
                    <a:lstStyle/>
                    <a:p>
                      <a:pPr algn="ctr" fontAlgn="ctr"/>
                      <a:r>
                        <a:rPr lang="en-US" sz="1000" dirty="0">
                          <a:solidFill>
                            <a:srgbClr val="FFFFFF"/>
                          </a:solidFill>
                        </a:rPr>
                        <a:t>Beginning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dirty="0">
                          <a:solidFill>
                            <a:srgbClr val="FFFFFF"/>
                          </a:solidFill>
                        </a:rPr>
                        <a:t>Developing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dirty="0">
                          <a:solidFill>
                            <a:srgbClr val="FFFFFF"/>
                          </a:solidFill>
                        </a:rPr>
                        <a:t>Proficient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pPr algn="ctr" fontAlgn="ctr"/>
                      <a:r>
                        <a:rPr lang="en-US" sz="1000">
                          <a:solidFill>
                            <a:srgbClr val="FFFFFF"/>
                          </a:solidFill>
                        </a:rPr>
                        <a:t>Distinguished Learner</a:t>
                      </a:r>
                    </a:p>
                  </a:txBody>
                  <a:tcPr marL="17909" marR="17909" marT="7675" marB="7675" anchor="ctr">
                    <a:lnL>
                      <a:noFill/>
                    </a:lnL>
                    <a:lnR>
                      <a:noFill/>
                    </a:lnR>
                    <a:lnT>
                      <a:noFill/>
                    </a:lnT>
                    <a:lnB w="30480" cap="flat" cmpd="sng" algn="ctr">
                      <a:solidFill>
                        <a:srgbClr val="EEEEEE"/>
                      </a:solidFill>
                      <a:prstDash val="solid"/>
                      <a:round/>
                      <a:headEnd type="none" w="med" len="med"/>
                      <a:tailEnd type="none" w="med" len="med"/>
                    </a:lnB>
                  </a:tcPr>
                </a:tc>
                <a:tc>
                  <a:txBody>
                    <a:bodyPr/>
                    <a:lstStyle/>
                    <a:p>
                      <a:endParaRPr lang="en-US" sz="1000">
                        <a:solidFill>
                          <a:srgbClr val="FFFFFF"/>
                        </a:solidFill>
                      </a:endParaRPr>
                    </a:p>
                  </a:txBody>
                  <a:tcPr marL="30701" marR="30701" marT="15350" marB="15350">
                    <a:lnL>
                      <a:noFill/>
                    </a:lnL>
                  </a:tcPr>
                </a:tc>
              </a:tr>
              <a:tr h="488263">
                <a:tc>
                  <a:txBody>
                    <a:bodyPr/>
                    <a:lstStyle/>
                    <a:p>
                      <a:pPr algn="l" fontAlgn="ctr"/>
                      <a:r>
                        <a:rPr lang="en-US" sz="1000" b="1" cap="all" dirty="0">
                          <a:solidFill>
                            <a:srgbClr val="FFFFFF"/>
                          </a:solidFill>
                          <a:latin typeface="inherit"/>
                        </a:rPr>
                        <a:t>ALL STUDENTS</a:t>
                      </a:r>
                    </a:p>
                    <a:p>
                      <a:pPr algn="l" fontAlgn="ctr"/>
                      <a:r>
                        <a:rPr lang="en-US" sz="1000" b="0" dirty="0">
                          <a:solidFill>
                            <a:srgbClr val="FFFFFF"/>
                          </a:solidFill>
                        </a:rPr>
                        <a:t>93.38% Participation Rate</a:t>
                      </a:r>
                      <a:endParaRPr lang="en-US" sz="1000" dirty="0">
                        <a:solidFill>
                          <a:srgbClr val="FFFFFF"/>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21.83%</a:t>
                      </a:r>
                      <a:endParaRPr lang="en-US" sz="1000" dirty="0">
                        <a:solidFill>
                          <a:srgbClr val="FFFFFF"/>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31.75%</a:t>
                      </a:r>
                      <a:endParaRPr lang="en-US" sz="1000" dirty="0">
                        <a:solidFill>
                          <a:srgbClr val="FFFFFF"/>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38.49%</a:t>
                      </a:r>
                      <a:endParaRPr lang="en-US" sz="1000">
                        <a:solidFill>
                          <a:srgbClr val="FFFFFF"/>
                        </a:solidFill>
                      </a:endParaRPr>
                    </a:p>
                  </a:txBody>
                  <a:tcPr marL="17909" marR="17909" marT="7675" marB="7675" anchor="ctr">
                    <a:lnL>
                      <a:noFill/>
                    </a:lnL>
                    <a:lnR>
                      <a:noFill/>
                    </a:lnR>
                    <a:lnT w="30480" cap="flat" cmpd="sng" algn="ctr">
                      <a:solidFill>
                        <a:srgbClr val="EEEEEE"/>
                      </a:solidFill>
                      <a:prstDash val="solid"/>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7.94%</a:t>
                      </a:r>
                      <a:endParaRPr lang="en-US" sz="1000">
                        <a:solidFill>
                          <a:srgbClr val="FFFFFF"/>
                        </a:solidFill>
                      </a:endParaRPr>
                    </a:p>
                  </a:txBody>
                  <a:tcPr marL="17909" marR="17909" marT="7675" marB="7675" anchor="ctr">
                    <a:lnL>
                      <a:noFill/>
                    </a:lnL>
                    <a:lnR>
                      <a:noFill/>
                    </a:lnR>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AMERICAN INDIAN / ALASKAN NATIVE</a:t>
                      </a:r>
                    </a:p>
                    <a:p>
                      <a:pPr algn="l" fontAlgn="ctr"/>
                      <a:r>
                        <a:rPr lang="en-US" sz="1000" b="0">
                          <a:solidFill>
                            <a:srgbClr val="FFFFFF"/>
                          </a:solidFill>
                        </a:rPr>
                        <a:t>N/A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N/A</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N/A</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N/A</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N/A</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ASIAN / PACIFIC ISLANDER</a:t>
                      </a:r>
                    </a:p>
                    <a:p>
                      <a:pPr algn="l" fontAlgn="ctr"/>
                      <a:r>
                        <a:rPr lang="en-US" sz="1000" b="0">
                          <a:solidFill>
                            <a:srgbClr val="FFFFFF"/>
                          </a:solidFill>
                        </a:rPr>
                        <a:t>N/A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N/A</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N/A</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N/A</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N/A</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BLACK</a:t>
                      </a:r>
                    </a:p>
                    <a:p>
                      <a:pPr algn="l" fontAlgn="ctr"/>
                      <a:r>
                        <a:rPr lang="en-US" sz="1000" b="0">
                          <a:solidFill>
                            <a:srgbClr val="FFFFFF"/>
                          </a:solidFill>
                        </a:rPr>
                        <a:t>100.00%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42.11%</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26.32%</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28.95%</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2.63%</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HISPANIC</a:t>
                      </a:r>
                    </a:p>
                    <a:p>
                      <a:pPr algn="l" fontAlgn="ctr"/>
                      <a:r>
                        <a:rPr lang="en-US" sz="1000" b="0">
                          <a:solidFill>
                            <a:srgbClr val="FFFFFF"/>
                          </a:solidFill>
                        </a:rPr>
                        <a:t>96.23%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27.45%</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30.39%</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34.31%</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7.84%</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MULTI-RACIAL</a:t>
                      </a:r>
                    </a:p>
                    <a:p>
                      <a:pPr algn="l" fontAlgn="ctr"/>
                      <a:r>
                        <a:rPr lang="en-US" sz="1000" b="0">
                          <a:solidFill>
                            <a:srgbClr val="FFFFFF"/>
                          </a:solidFill>
                        </a:rPr>
                        <a:t>Too Few Students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Too Few Students</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Too Few Students</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Too Few Students</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Too Few Students</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WHITE</a:t>
                      </a:r>
                    </a:p>
                    <a:p>
                      <a:pPr algn="l" fontAlgn="ctr"/>
                      <a:r>
                        <a:rPr lang="en-US" sz="1000" b="0">
                          <a:solidFill>
                            <a:srgbClr val="FFFFFF"/>
                          </a:solidFill>
                        </a:rPr>
                        <a:t>89.60%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9.91%</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34.23%</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45.95%</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9.91%</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645731">
                <a:tc>
                  <a:txBody>
                    <a:bodyPr/>
                    <a:lstStyle/>
                    <a:p>
                      <a:pPr algn="l" fontAlgn="ctr"/>
                      <a:r>
                        <a:rPr lang="en-US" sz="1000" b="1" cap="all">
                          <a:solidFill>
                            <a:srgbClr val="FFFFFF"/>
                          </a:solidFill>
                          <a:latin typeface="inherit"/>
                        </a:rPr>
                        <a:t>ECONOMICALLY DISADVANTAGED</a:t>
                      </a:r>
                    </a:p>
                    <a:p>
                      <a:pPr algn="l" fontAlgn="ctr"/>
                      <a:r>
                        <a:rPr lang="en-US" sz="1000" b="0">
                          <a:solidFill>
                            <a:srgbClr val="FFFFFF"/>
                          </a:solidFill>
                        </a:rPr>
                        <a:t>93.38%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21.83%</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a:solidFill>
                            <a:srgbClr val="FFFFFF"/>
                          </a:solidFill>
                        </a:rPr>
                        <a:t>31.75%</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38.49%</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b="1" dirty="0">
                          <a:solidFill>
                            <a:srgbClr val="FFFFFF"/>
                          </a:solidFill>
                        </a:rPr>
                        <a:t>7.94%</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488263">
                <a:tc>
                  <a:txBody>
                    <a:bodyPr/>
                    <a:lstStyle/>
                    <a:p>
                      <a:pPr algn="l" fontAlgn="ctr"/>
                      <a:r>
                        <a:rPr lang="en-US" sz="1000" b="1" cap="all">
                          <a:solidFill>
                            <a:srgbClr val="FFFFFF"/>
                          </a:solidFill>
                          <a:latin typeface="inherit"/>
                        </a:rPr>
                        <a:t>ENGLISH LEARNERS</a:t>
                      </a:r>
                    </a:p>
                    <a:p>
                      <a:pPr algn="l" fontAlgn="ctr"/>
                      <a:r>
                        <a:rPr lang="en-US" sz="1000" b="0">
                          <a:solidFill>
                            <a:srgbClr val="FFFFFF"/>
                          </a:solidFill>
                        </a:rPr>
                        <a:t>Too Few Students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Too Few Students</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a:solidFill>
                            <a:srgbClr val="FFFFFF"/>
                          </a:solidFill>
                          <a:latin typeface="Montserrat"/>
                        </a:rPr>
                        <a:t>Too Few Students</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Too Few Students</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c>
                  <a:txBody>
                    <a:bodyPr/>
                    <a:lstStyle/>
                    <a:p>
                      <a:pPr algn="ctr" fontAlgn="ctr"/>
                      <a:r>
                        <a:rPr lang="en-US" sz="1000" dirty="0">
                          <a:solidFill>
                            <a:srgbClr val="FFFFFF"/>
                          </a:solidFill>
                          <a:latin typeface="Montserrat"/>
                        </a:rPr>
                        <a:t>Too Few Students</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7620" cap="flat" cmpd="sng" algn="ctr">
                      <a:solidFill>
                        <a:srgbClr val="CCCCCC"/>
                      </a:solidFill>
                      <a:prstDash val="dot"/>
                      <a:round/>
                      <a:headEnd type="none" w="med" len="med"/>
                      <a:tailEnd type="none" w="med" len="med"/>
                    </a:lnB>
                  </a:tcPr>
                </a:tc>
              </a:tr>
              <a:tr h="537052">
                <a:tc>
                  <a:txBody>
                    <a:bodyPr/>
                    <a:lstStyle/>
                    <a:p>
                      <a:pPr algn="l" fontAlgn="ctr"/>
                      <a:r>
                        <a:rPr lang="en-US" sz="1000" b="1" cap="all">
                          <a:solidFill>
                            <a:srgbClr val="FFFFFF"/>
                          </a:solidFill>
                          <a:latin typeface="inherit"/>
                        </a:rPr>
                        <a:t>STUDENTS WITH DISABILITY</a:t>
                      </a:r>
                    </a:p>
                    <a:p>
                      <a:pPr algn="l" fontAlgn="ctr"/>
                      <a:r>
                        <a:rPr lang="en-US" sz="1000" b="0">
                          <a:solidFill>
                            <a:srgbClr val="FFFFFF"/>
                          </a:solidFill>
                        </a:rPr>
                        <a:t>100.00% Participation Rate</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a:solidFill>
                            <a:srgbClr val="FFFFFF"/>
                          </a:solidFill>
                        </a:rPr>
                        <a:t>66.67%</a:t>
                      </a:r>
                      <a:endParaRPr lang="en-US" sz="100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dirty="0">
                          <a:solidFill>
                            <a:srgbClr val="FFFFFF"/>
                          </a:solidFill>
                        </a:rPr>
                        <a:t>27.27%</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dirty="0">
                          <a:solidFill>
                            <a:srgbClr val="FFFFFF"/>
                          </a:solidFill>
                        </a:rPr>
                        <a:t>6.06%</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c>
                  <a:txBody>
                    <a:bodyPr/>
                    <a:lstStyle/>
                    <a:p>
                      <a:pPr algn="ctr" fontAlgn="ctr"/>
                      <a:r>
                        <a:rPr lang="en-US" sz="1000" b="1" dirty="0">
                          <a:solidFill>
                            <a:srgbClr val="FFFFFF"/>
                          </a:solidFill>
                        </a:rPr>
                        <a:t>0.00%</a:t>
                      </a:r>
                      <a:endParaRPr lang="en-US" sz="1000" dirty="0">
                        <a:solidFill>
                          <a:srgbClr val="FFFFFF"/>
                        </a:solidFill>
                      </a:endParaRPr>
                    </a:p>
                  </a:txBody>
                  <a:tcPr marL="17909" marR="17909" marT="7675" marB="7675" anchor="ctr">
                    <a:lnL>
                      <a:noFill/>
                    </a:lnL>
                    <a:lnR>
                      <a:noFill/>
                    </a:lnR>
                    <a:lnT w="7620" cap="flat" cmpd="sng" algn="ctr">
                      <a:solidFill>
                        <a:srgbClr val="CCCCCC"/>
                      </a:solidFill>
                      <a:prstDash val="dot"/>
                      <a:round/>
                      <a:headEnd type="none" w="med" len="med"/>
                      <a:tailEnd type="none" w="med" len="med"/>
                    </a:lnT>
                    <a:lnB w="15240" cap="flat" cmpd="sng" algn="ctr">
                      <a:solidFill>
                        <a:srgbClr val="EEEEEE"/>
                      </a:solidFill>
                      <a:prstDash val="solid"/>
                      <a:round/>
                      <a:headEnd type="none" w="med" len="med"/>
                      <a:tailEnd type="none" w="med" len="med"/>
                    </a:lnB>
                  </a:tcPr>
                </a:tc>
              </a:tr>
            </a:tbl>
          </a:graphicData>
        </a:graphic>
      </p:graphicFrame>
      <p:sp>
        <p:nvSpPr>
          <p:cNvPr id="4" name="TextBox 3"/>
          <p:cNvSpPr txBox="1"/>
          <p:nvPr/>
        </p:nvSpPr>
        <p:spPr>
          <a:xfrm>
            <a:off x="1473200" y="3749040"/>
            <a:ext cx="1686680" cy="584775"/>
          </a:xfrm>
          <a:prstGeom prst="rect">
            <a:avLst/>
          </a:prstGeom>
          <a:noFill/>
        </p:spPr>
        <p:txBody>
          <a:bodyPr wrap="none" rtlCol="0">
            <a:spAutoFit/>
          </a:bodyPr>
          <a:lstStyle/>
          <a:p>
            <a:r>
              <a:rPr lang="en-US" sz="3200" dirty="0" smtClean="0"/>
              <a:t>SCIENCE</a:t>
            </a:r>
            <a:endParaRPr lang="en-US"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Custom 11">
      <a:majorFont>
        <a:latin typeface="Trebuchet MS"/>
        <a:ea typeface=""/>
        <a:cs typeface=""/>
      </a:majorFont>
      <a:minorFont>
        <a:latin typeface="Trebuchet MS"/>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spDef>
      <a:spPr>
        <a:solidFill>
          <a:schemeClr val="accent1"/>
        </a:solidFill>
        <a:ln>
          <a:noFill/>
        </a:ln>
        <a:effectLst>
          <a:outerShdw blurRad="50800" dist="38100" dir="5400000" algn="t" rotWithShape="0">
            <a:prstClr val="black">
              <a:alpha val="40000"/>
            </a:prstClr>
          </a:outerShdw>
        </a:effectLst>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TF67421116_Reflection on learning_AAS_v5" id="{59B7BDFB-57AB-4529-979B-198FE99CC53E}" vid="{8B6E8B8A-CD93-411A-90DE-1F9807F38B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18699A2-1304-4DB0-887E-96D5B04746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2AB9FA-5EE8-4111-B873-E09ACA2BC395}">
  <ds:schemaRefs>
    <ds:schemaRef ds:uri="http://schemas.microsoft.com/sharepoint/v3/contenttype/forms"/>
  </ds:schemaRefs>
</ds:datastoreItem>
</file>

<file path=customXml/itemProps3.xml><?xml version="1.0" encoding="utf-8"?>
<ds:datastoreItem xmlns:ds="http://schemas.openxmlformats.org/officeDocument/2006/customXml" ds:itemID="{FCF1D2AC-2735-457E-B639-07E13F9A629B}">
  <ds:schemaRefs>
    <ds:schemaRef ds:uri="http://schemas.microsoft.com/office/2006/metadata/properties"/>
    <ds:schemaRef ds:uri="http://purl.org/dc/dcmitype/"/>
    <ds:schemaRef ds:uri="http://purl.org/dc/elements/1.1/"/>
    <ds:schemaRef ds:uri="http://www.w3.org/XML/1998/namespace"/>
    <ds:schemaRef ds:uri="71af3243-3dd4-4a8d-8c0d-dd76da1f02a5"/>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
  <TotalTime>0</TotalTime>
  <Words>1624</Words>
  <Application>Microsoft Office PowerPoint</Application>
  <PresentationFormat>Custom</PresentationFormat>
  <Paragraphs>482</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Berlin</vt:lpstr>
      <vt:lpstr>Atkinson County High School CCRPI Scores</vt:lpstr>
      <vt:lpstr>Purpose</vt:lpstr>
      <vt:lpstr>Performance Snapshot</vt:lpstr>
      <vt:lpstr> HIGH SCHOOL SCORE 76.7 </vt:lpstr>
      <vt:lpstr>SCHOOL DEMOGRAPHICS </vt:lpstr>
      <vt:lpstr> HOW DID THE SCHOOL PERFORM? </vt:lpstr>
      <vt:lpstr>CCRPI SCORE</vt:lpstr>
      <vt:lpstr> HOW DID STUDENT GROUPS IN THE SCHOOL PERFORM? </vt:lpstr>
      <vt:lpstr>HOW DID STUDENT GROUPS IN THE SCHOOL PERFORM?</vt:lpstr>
      <vt:lpstr>HOW DID STUDENT GROUPS IN THE SCHOOL PERFORM?</vt:lpstr>
      <vt:lpstr>HOW DID STUDENT GROUPS IN THE SCHOOL PERFORM?</vt:lpstr>
      <vt:lpstr>Closing Gaps</vt:lpstr>
      <vt:lpstr>Readiness</vt:lpstr>
      <vt:lpstr>Fiscal Data Comparison</vt:lpstr>
      <vt:lpstr>School Climate</vt:lpstr>
      <vt:lpstr>Graduation Rate: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2020-03-12T18:41:43Z</dcterms:created>
  <dcterms:modified xsi:type="dcterms:W3CDTF">2020-03-23T18:16:13Z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