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1"/>
  </p:notesMasterIdLst>
  <p:sldIdLst>
    <p:sldId id="256" r:id="rId2"/>
    <p:sldId id="262" r:id="rId3"/>
    <p:sldId id="257" r:id="rId4"/>
    <p:sldId id="258" r:id="rId5"/>
    <p:sldId id="259" r:id="rId6"/>
    <p:sldId id="260" r:id="rId7"/>
    <p:sldId id="261" r:id="rId8"/>
    <p:sldId id="263" r:id="rId9"/>
    <p:sldId id="264" r:id="rId10"/>
    <p:sldId id="265" r:id="rId11"/>
    <p:sldId id="266" r:id="rId12"/>
    <p:sldId id="269" r:id="rId13"/>
    <p:sldId id="270" r:id="rId14"/>
    <p:sldId id="271" r:id="rId15"/>
    <p:sldId id="287" r:id="rId16"/>
    <p:sldId id="272" r:id="rId17"/>
    <p:sldId id="273" r:id="rId18"/>
    <p:sldId id="274" r:id="rId19"/>
    <p:sldId id="275" r:id="rId20"/>
    <p:sldId id="292" r:id="rId21"/>
    <p:sldId id="276" r:id="rId22"/>
    <p:sldId id="284" r:id="rId23"/>
    <p:sldId id="286" r:id="rId24"/>
    <p:sldId id="285" r:id="rId25"/>
    <p:sldId id="289" r:id="rId26"/>
    <p:sldId id="290" r:id="rId27"/>
    <p:sldId id="293" r:id="rId28"/>
    <p:sldId id="277" r:id="rId29"/>
    <p:sldId id="278" r:id="rId30"/>
    <p:sldId id="279" r:id="rId31"/>
    <p:sldId id="294" r:id="rId32"/>
    <p:sldId id="280" r:id="rId33"/>
    <p:sldId id="281" r:id="rId34"/>
    <p:sldId id="282" r:id="rId35"/>
    <p:sldId id="283" r:id="rId36"/>
    <p:sldId id="295" r:id="rId37"/>
    <p:sldId id="296" r:id="rId38"/>
    <p:sldId id="297"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666" y="-259"/>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3F7A66-2249-4BC6-8726-92AD704CF67B}" type="datetimeFigureOut">
              <a:rPr lang="en-US" smtClean="0"/>
              <a:pPr/>
              <a:t>4/1/2020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72BA8-D6D9-49CB-AC21-EE9DE97A3F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72BA8-D6D9-49CB-AC21-EE9DE97A3F7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697E4C9-350D-4A84-8449-A183F8BEED5F}" type="datetimeFigureOut">
              <a:rPr lang="en-US" smtClean="0"/>
              <a:pPr/>
              <a:t>4/1/2020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4FEE9D-3263-4E71-A09D-2B8816F53B8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7E4C9-350D-4A84-8449-A183F8BEED5F}"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EE9D-3263-4E71-A09D-2B8816F53B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74FEE9D-3263-4E71-A09D-2B8816F53B8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7E4C9-350D-4A84-8449-A183F8BEED5F}"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697E4C9-350D-4A84-8449-A183F8BEED5F}"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74FEE9D-3263-4E71-A09D-2B8816F53B8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697E4C9-350D-4A84-8449-A183F8BEED5F}" type="datetimeFigureOut">
              <a:rPr lang="en-US" smtClean="0"/>
              <a:pPr/>
              <a:t>4/1/2020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4FEE9D-3263-4E71-A09D-2B8816F53B8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697E4C9-350D-4A84-8449-A183F8BEED5F}"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FEE9D-3263-4E71-A09D-2B8816F53B8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697E4C9-350D-4A84-8449-A183F8BEED5F}" type="datetimeFigureOut">
              <a:rPr lang="en-US" smtClean="0"/>
              <a:pPr/>
              <a:t>4/1/2020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74FEE9D-3263-4E71-A09D-2B8816F53B8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97E4C9-350D-4A84-8449-A183F8BEED5F}"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74FEE9D-3263-4E71-A09D-2B8816F53B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697E4C9-350D-4A84-8449-A183F8BEED5F}"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74FEE9D-3263-4E71-A09D-2B8816F53B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74FEE9D-3263-4E71-A09D-2B8816F53B8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697E4C9-350D-4A84-8449-A183F8BEED5F}" type="datetimeFigureOut">
              <a:rPr lang="en-US" smtClean="0"/>
              <a:pPr/>
              <a:t>4/1/2020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74FEE9D-3263-4E71-A09D-2B8816F53B8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697E4C9-350D-4A84-8449-A183F8BEED5F}" type="datetimeFigureOut">
              <a:rPr lang="en-US" smtClean="0"/>
              <a:pPr/>
              <a:t>4/1/2020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697E4C9-350D-4A84-8449-A183F8BEED5F}" type="datetimeFigureOut">
              <a:rPr lang="en-US" smtClean="0"/>
              <a:pPr/>
              <a:t>4/1/2020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74FEE9D-3263-4E71-A09D-2B8816F53B8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soundreading.com/"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newamerica.org/education-policy/edcentral/totalenglishlearners/"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gadoe.org/School-Improvement/Federal-Programs/Pages/Outreach-Overview.asp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tkinson.k12.ga.us/"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neatoday.org/2014/11/18/the-enduring-importance-of-parental-involvement-2/"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schoolgrades.georgia.gov/school-search?f%5b0%5d=field_district:14" TargetMode="External"/><Relationship Id="rId13" Type="http://schemas.openxmlformats.org/officeDocument/2006/relationships/hyperlink" Target="https://gaawards.gosa.ga.gov/analytics/K12ReportCard" TargetMode="External"/><Relationship Id="rId18" Type="http://schemas.openxmlformats.org/officeDocument/2006/relationships/hyperlink" Target="https://docs.google.com/spreadsheets/d/1u1PJKtqGMOyXNHYEVNv0Eh1GAEmtGPFDIYgj78vw0oU/edit?usp=sharing" TargetMode="External"/><Relationship Id="rId3" Type="http://schemas.openxmlformats.org/officeDocument/2006/relationships/hyperlink" Target="https://www.gadoe.org/School-Improvement/Federal-Programs/Partnerships/Documents/Parent%20Engagement/Publications/A_Family's_Guide_to_Title_I_1708TI_SP_Web.pdf" TargetMode="External"/><Relationship Id="rId21" Type="http://schemas.openxmlformats.org/officeDocument/2006/relationships/hyperlink" Target="http://www.atkinson.k12.ga.us/?PN=Pages&amp;SubP=Level1Page&amp;L=2&amp;DivisionID=23761&amp;DepartmentID=28682&amp;PageID=38060" TargetMode="External"/><Relationship Id="rId7" Type="http://schemas.openxmlformats.org/officeDocument/2006/relationships/hyperlink" Target="https://docs.google.com/spreadsheets/d/1njg-x3PTdsyhNPXs_zZiL5-O_-6tsUrkFM247xg1Egg/edit?usp=sharing" TargetMode="External"/><Relationship Id="rId12" Type="http://schemas.openxmlformats.org/officeDocument/2006/relationships/hyperlink" Target="https://gbi.georgia.gov/georgia-sex-offender-registry" TargetMode="External"/><Relationship Id="rId17" Type="http://schemas.openxmlformats.org/officeDocument/2006/relationships/hyperlink" Target="https://www.gadoe.org/School-Improvement/Federal-Programs/Pages/Parent-Engagement-Resources.aspx" TargetMode="External"/><Relationship Id="rId2" Type="http://schemas.openxmlformats.org/officeDocument/2006/relationships/hyperlink" Target="https://www.gadoe.org/School-Improvement/Federal-Programs/Partnerships/Documents/Parent%20Engagement/Publications/A%20Family's%20Guide%20to%20Title%20I%201707TI_web.pdf" TargetMode="External"/><Relationship Id="rId16" Type="http://schemas.openxmlformats.org/officeDocument/2006/relationships/hyperlink" Target="https://forms.gle/G9NEKspjWRnsDpw89" TargetMode="External"/><Relationship Id="rId20" Type="http://schemas.openxmlformats.org/officeDocument/2006/relationships/hyperlink" Target="http://www.atkinson.k12.ga.us/?PN=Schools2" TargetMode="External"/><Relationship Id="rId1" Type="http://schemas.openxmlformats.org/officeDocument/2006/relationships/slideLayout" Target="../slideLayouts/slideLayout5.xml"/><Relationship Id="rId6" Type="http://schemas.openxmlformats.org/officeDocument/2006/relationships/hyperlink" Target="https://docs.google.com/spreadsheets/d/1qyGCMoaKOJGGUxNyYfYz3b378qNtUaUyWqRmrLZLHMc/edit?usp=sharing" TargetMode="External"/><Relationship Id="rId11" Type="http://schemas.openxmlformats.org/officeDocument/2006/relationships/hyperlink" Target="https://gshs.gadoe.org/Pages/Parent.aspx" TargetMode="External"/><Relationship Id="rId24" Type="http://schemas.openxmlformats.org/officeDocument/2006/relationships/hyperlink" Target="http://www.atkinson.k12.ga.us/Default.asp?PN=Links&amp;L=2&amp;DivisionID=23761&amp;DepartmentID=28678&amp;LMID=1167476" TargetMode="External"/><Relationship Id="rId5" Type="http://schemas.openxmlformats.org/officeDocument/2006/relationships/hyperlink" Target="https://www.facebook.com/Atkinson-County-Family-Connection-527471020746451/" TargetMode="External"/><Relationship Id="rId15" Type="http://schemas.openxmlformats.org/officeDocument/2006/relationships/hyperlink" Target="https://www.gadoe.org/School-Improvement/Federal-Programs/Partnerships/Pages/Parent-Engagement-Program-For-Parents-Links.aspx" TargetMode="External"/><Relationship Id="rId23" Type="http://schemas.openxmlformats.org/officeDocument/2006/relationships/hyperlink" Target="http://www.sehdph.org/" TargetMode="External"/><Relationship Id="rId10" Type="http://schemas.openxmlformats.org/officeDocument/2006/relationships/hyperlink" Target="http://www.gadoe.org/School-Improvement/Federal-Programs/Partnerships/Pages/Parent-Engagement-Program.aspx" TargetMode="External"/><Relationship Id="rId19" Type="http://schemas.openxmlformats.org/officeDocument/2006/relationships/hyperlink" Target="https://hosted212.renlearn.com/56845/HomeConnect/" TargetMode="External"/><Relationship Id="rId4" Type="http://schemas.openxmlformats.org/officeDocument/2006/relationships/hyperlink" Target="http://www.atkinson.k12.ga.us/?DivisionID=23761&amp;DepartmentID=28686" TargetMode="External"/><Relationship Id="rId9" Type="http://schemas.openxmlformats.org/officeDocument/2006/relationships/hyperlink" Target="https://www.facebook.com/mandy.giddens.10" TargetMode="External"/><Relationship Id="rId14" Type="http://schemas.openxmlformats.org/officeDocument/2006/relationships/hyperlink" Target="https://gacloud2.infinitecampus.org/campus/portal/atkinson.jsp" TargetMode="External"/><Relationship Id="rId22" Type="http://schemas.openxmlformats.org/officeDocument/2006/relationships/hyperlink" Target="http://www.gadoe.org/Technology-Services/SLDS/Documents/SLDS_Parent_Portal_Guide.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400" dirty="0" smtClean="0"/>
              <a:t>The following report outlines a school improvement Plan for Atkinson County Middle school that addresses deficit Areas outlined by the current </a:t>
            </a:r>
            <a:r>
              <a:rPr lang="en-US" sz="1400" dirty="0" err="1" smtClean="0"/>
              <a:t>ccrpi</a:t>
            </a:r>
            <a:r>
              <a:rPr lang="en-US" sz="1400" dirty="0" smtClean="0"/>
              <a:t> results.</a:t>
            </a:r>
            <a:endParaRPr lang="en-US" sz="1400" dirty="0"/>
          </a:p>
        </p:txBody>
      </p:sp>
      <p:sp>
        <p:nvSpPr>
          <p:cNvPr id="2" name="Title 1"/>
          <p:cNvSpPr>
            <a:spLocks noGrp="1"/>
          </p:cNvSpPr>
          <p:nvPr>
            <p:ph type="ctrTitle"/>
          </p:nvPr>
        </p:nvSpPr>
        <p:spPr/>
        <p:txBody>
          <a:bodyPr>
            <a:normAutofit fontScale="90000"/>
          </a:bodyPr>
          <a:lstStyle/>
          <a:p>
            <a:r>
              <a:rPr lang="en-US" dirty="0" smtClean="0"/>
              <a:t>Five Point Initiative Plan for School Improvement</a:t>
            </a:r>
            <a:br>
              <a:rPr lang="en-US" dirty="0" smtClean="0"/>
            </a:br>
            <a:r>
              <a:rPr lang="en-US" dirty="0" smtClean="0"/>
              <a:t>Atkinson County Middle School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 #1</a:t>
            </a:r>
            <a:br>
              <a:rPr lang="en-US" dirty="0" smtClean="0"/>
            </a:br>
            <a:r>
              <a:rPr lang="en-US" dirty="0" smtClean="0"/>
              <a:t>Area of Needs in the CCRPI Report</a:t>
            </a:r>
            <a:br>
              <a:rPr lang="en-US" dirty="0" smtClean="0"/>
            </a:b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Deficit areas in Content Mastery and Closing the Gaps:</a:t>
            </a:r>
          </a:p>
          <a:p>
            <a:r>
              <a:rPr lang="en-US" dirty="0" smtClean="0"/>
              <a:t>With a 6.9% difference between the State Average and the School Score in Content Mastery</a:t>
            </a:r>
          </a:p>
          <a:p>
            <a:r>
              <a:rPr lang="en-US" dirty="0" smtClean="0"/>
              <a:t>With a 13.1% difference between the State Average and the School Score of Closing the Gaps</a:t>
            </a:r>
          </a:p>
          <a:p>
            <a:endParaRPr lang="en-US" dirty="0" smtClean="0"/>
          </a:p>
          <a:p>
            <a:endParaRPr lang="en-US" dirty="0"/>
          </a:p>
        </p:txBody>
      </p:sp>
      <p:pic>
        <p:nvPicPr>
          <p:cNvPr id="5124" name="Picture 4" descr="C:\Users\Owner\AppData\Local\Microsoft\Windows\INetCache\IE\3O820P77\school-subject-of-english[1].jpg"/>
          <p:cNvPicPr>
            <a:picLocks noChangeAspect="1" noChangeArrowheads="1"/>
          </p:cNvPicPr>
          <p:nvPr/>
        </p:nvPicPr>
        <p:blipFill>
          <a:blip r:embed="rId2" cstate="print"/>
          <a:srcRect/>
          <a:stretch>
            <a:fillRect/>
          </a:stretch>
        </p:blipFill>
        <p:spPr bwMode="auto">
          <a:xfrm>
            <a:off x="3200400" y="609600"/>
            <a:ext cx="3810000" cy="793173"/>
          </a:xfrm>
          <a:prstGeom prst="rect">
            <a:avLst/>
          </a:prstGeom>
          <a:noFill/>
        </p:spPr>
      </p:pic>
      <p:pic>
        <p:nvPicPr>
          <p:cNvPr id="5125" name="Picture 5" descr="C:\Users\Owner\AppData\Local\Microsoft\Windows\INetCache\IE\S7AD4EUN\Math_Book[1].png"/>
          <p:cNvPicPr>
            <a:picLocks noChangeAspect="1" noChangeArrowheads="1"/>
          </p:cNvPicPr>
          <p:nvPr/>
        </p:nvPicPr>
        <p:blipFill>
          <a:blip r:embed="rId3"/>
          <a:srcRect/>
          <a:stretch>
            <a:fillRect/>
          </a:stretch>
        </p:blipFill>
        <p:spPr bwMode="auto">
          <a:xfrm>
            <a:off x="5029200" y="1676400"/>
            <a:ext cx="1730186" cy="2333238"/>
          </a:xfrm>
          <a:prstGeom prst="rect">
            <a:avLst/>
          </a:prstGeom>
          <a:noFill/>
        </p:spPr>
      </p:pic>
      <p:pic>
        <p:nvPicPr>
          <p:cNvPr id="5126" name="Picture 6" descr="C:\Users\Owner\AppData\Local\Microsoft\Windows\INetCache\IE\KB2UXIEI\science_book[1].jpg"/>
          <p:cNvPicPr>
            <a:picLocks noChangeAspect="1" noChangeArrowheads="1"/>
          </p:cNvPicPr>
          <p:nvPr/>
        </p:nvPicPr>
        <p:blipFill>
          <a:blip r:embed="rId4" cstate="print"/>
          <a:srcRect/>
          <a:stretch>
            <a:fillRect/>
          </a:stretch>
        </p:blipFill>
        <p:spPr bwMode="auto">
          <a:xfrm>
            <a:off x="2971800" y="1524000"/>
            <a:ext cx="1866285" cy="1851355"/>
          </a:xfrm>
          <a:prstGeom prst="rect">
            <a:avLst/>
          </a:prstGeom>
          <a:noFill/>
        </p:spPr>
      </p:pic>
      <p:pic>
        <p:nvPicPr>
          <p:cNvPr id="5127" name="Picture 7" descr="C:\Users\Owner\AppData\Local\Microsoft\Windows\INetCache\IE\TJ2ADIA8\textbook[1].jpg"/>
          <p:cNvPicPr>
            <a:picLocks noChangeAspect="1" noChangeArrowheads="1"/>
          </p:cNvPicPr>
          <p:nvPr/>
        </p:nvPicPr>
        <p:blipFill>
          <a:blip r:embed="rId5"/>
          <a:srcRect/>
          <a:stretch>
            <a:fillRect/>
          </a:stretch>
        </p:blipFill>
        <p:spPr bwMode="auto">
          <a:xfrm>
            <a:off x="7010400" y="609600"/>
            <a:ext cx="1524000" cy="20040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smtClean="0"/>
              <a:t>How to improve content mastery and close the achievement gaps?</a:t>
            </a:r>
            <a:r>
              <a:rPr lang="en-US" dirty="0" smtClean="0"/>
              <a:t/>
            </a:r>
            <a:br>
              <a:rPr lang="en-US" dirty="0" smtClean="0"/>
            </a:br>
            <a:r>
              <a:rPr lang="en-US" dirty="0" smtClean="0"/>
              <a:t>       </a:t>
            </a:r>
            <a:r>
              <a:rPr lang="en-US" sz="1600" dirty="0" smtClean="0"/>
              <a:t>School Administrators must ensure that   Teachers Do the Following:</a:t>
            </a:r>
            <a:r>
              <a:rPr lang="en-US" dirty="0" smtClean="0"/>
              <a:t/>
            </a:r>
            <a:br>
              <a:rPr lang="en-US" dirty="0" smtClean="0"/>
            </a:b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lnSpcReduction="10000"/>
          </a:bodyPr>
          <a:lstStyle/>
          <a:p>
            <a:pPr marL="342900" indent="-342900"/>
            <a:r>
              <a:rPr lang="en-US" dirty="0" smtClean="0"/>
              <a:t>Hold students to the State Standards for each subject area.</a:t>
            </a:r>
          </a:p>
          <a:p>
            <a:pPr marL="342900" indent="-342900"/>
            <a:r>
              <a:rPr lang="en-US" dirty="0" smtClean="0"/>
              <a:t>Expect high academic and behavior expectations</a:t>
            </a:r>
          </a:p>
          <a:p>
            <a:pPr marL="342900" indent="-342900"/>
            <a:r>
              <a:rPr lang="en-US" dirty="0" smtClean="0"/>
              <a:t>Provide students with learning opportunities that meet the needs of all students</a:t>
            </a:r>
          </a:p>
          <a:p>
            <a:pPr marL="342900" indent="-342900"/>
            <a:r>
              <a:rPr lang="en-US" dirty="0" smtClean="0"/>
              <a:t>Provide instruction and extensive modeling</a:t>
            </a:r>
          </a:p>
          <a:p>
            <a:pPr marL="342900" indent="-342900"/>
            <a:r>
              <a:rPr lang="en-US" dirty="0" smtClean="0"/>
              <a:t>Promote positive classroom relations for this is the key to motivation and achievement</a:t>
            </a:r>
          </a:p>
          <a:p>
            <a:pPr marL="342900" indent="-342900"/>
            <a:endParaRPr lang="en-US" dirty="0" smtClean="0"/>
          </a:p>
          <a:p>
            <a:pPr marL="342900" indent="-342900">
              <a:buAutoNum type="arabicPeriod"/>
            </a:pPr>
            <a:endParaRPr lang="en-US" dirty="0"/>
          </a:p>
        </p:txBody>
      </p:sp>
      <p:sp>
        <p:nvSpPr>
          <p:cNvPr id="5" name="Left Arrow 4"/>
          <p:cNvSpPr/>
          <p:nvPr/>
        </p:nvSpPr>
        <p:spPr>
          <a:xfrm>
            <a:off x="3124200" y="5486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75" name="Picture 31" descr="C:\Users\Owner\AppData\Local\Microsoft\Windows\INetCache\IE\3O820P77\ESLQuotesTeaching[1].jpg"/>
          <p:cNvPicPr>
            <a:picLocks noChangeAspect="1" noChangeArrowheads="1"/>
          </p:cNvPicPr>
          <p:nvPr/>
        </p:nvPicPr>
        <p:blipFill>
          <a:blip r:embed="rId2"/>
          <a:srcRect/>
          <a:stretch>
            <a:fillRect/>
          </a:stretch>
        </p:blipFill>
        <p:spPr bwMode="auto">
          <a:xfrm>
            <a:off x="3200400" y="762000"/>
            <a:ext cx="5359121" cy="3657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371600" y="2514600"/>
            <a:ext cx="6553200" cy="3810000"/>
          </a:xfrm>
        </p:spPr>
        <p:txBody>
          <a:bodyPr>
            <a:noAutofit/>
          </a:bodyPr>
          <a:lstStyle/>
          <a:p>
            <a:pPr algn="l"/>
            <a:r>
              <a:rPr lang="en-US" sz="1200" dirty="0" smtClean="0"/>
              <a:t>    </a:t>
            </a:r>
          </a:p>
          <a:p>
            <a:pPr algn="l"/>
            <a:r>
              <a:rPr lang="en-US" sz="1200" dirty="0" smtClean="0">
                <a:latin typeface="Arial Narrow" pitchFamily="34" charset="0"/>
                <a:cs typeface="Times New Roman" pitchFamily="18" charset="0"/>
              </a:rPr>
              <a:t>     Improving Content Mastery and the ability to close the achievement Gap has to start in the classroom.  In traditional teaching methods, the class learns together and moves on to the next unit when most of the students have achieved mastery.  Students who can’t keep up are more likely to develop learning gaps that grow as they are exposed to more difficult material. </a:t>
            </a:r>
          </a:p>
          <a:p>
            <a:pPr algn="l"/>
            <a:endParaRPr lang="en-US" sz="1200" dirty="0" smtClean="0">
              <a:latin typeface="Arial Narrow" pitchFamily="34" charset="0"/>
              <a:cs typeface="Times New Roman" pitchFamily="18" charset="0"/>
            </a:endParaRPr>
          </a:p>
          <a:p>
            <a:pPr algn="l"/>
            <a:r>
              <a:rPr lang="en-US" sz="1200" dirty="0" smtClean="0">
                <a:latin typeface="Arial Narrow" pitchFamily="34" charset="0"/>
                <a:cs typeface="Times New Roman" pitchFamily="18" charset="0"/>
              </a:rPr>
              <a:t>      It is highly likely at Atkinson County Middle School many students are being left behind because they have not mastered the material presented in class.  The subgroups outlined by the CCRPI report showed that Black, Economically Disadvantaged and Students with Disabilities did not meet their learning targets.  These subgroups are struggling significantly and some type of improvement plan must be put into place in order to address these issues</a:t>
            </a:r>
            <a:r>
              <a:rPr lang="en-US" sz="1200" b="0" dirty="0" smtClean="0">
                <a:latin typeface="Arial Narrow" pitchFamily="34" charset="0"/>
                <a:cs typeface="Times New Roman" pitchFamily="18" charset="0"/>
              </a:rPr>
              <a:t>.  </a:t>
            </a:r>
          </a:p>
          <a:p>
            <a:endParaRPr lang="en-US" sz="1200" b="0" dirty="0">
              <a:latin typeface="Arial Narrow" pitchFamily="34" charset="0"/>
            </a:endParaRPr>
          </a:p>
        </p:txBody>
      </p:sp>
      <p:sp>
        <p:nvSpPr>
          <p:cNvPr id="7" name="Title 6"/>
          <p:cNvSpPr>
            <a:spLocks noGrp="1"/>
          </p:cNvSpPr>
          <p:nvPr>
            <p:ph type="title"/>
          </p:nvPr>
        </p:nvSpPr>
        <p:spPr/>
        <p:txBody>
          <a:bodyPr/>
          <a:lstStyle/>
          <a:p>
            <a:r>
              <a:rPr lang="en-US" dirty="0" smtClean="0"/>
              <a:t>Addressing the Problem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0" y="2743200"/>
            <a:ext cx="6629400" cy="3124200"/>
          </a:xfrm>
        </p:spPr>
        <p:txBody>
          <a:bodyPr>
            <a:normAutofit fontScale="85000" lnSpcReduction="20000"/>
          </a:bodyPr>
          <a:lstStyle/>
          <a:p>
            <a:pPr algn="l"/>
            <a:r>
              <a:rPr lang="en-US" dirty="0" smtClean="0"/>
              <a:t>     With a low performing school like Atkinson County Middle School it is vital that all teachers are on the same page when it comes to content and delivery of content material. </a:t>
            </a:r>
          </a:p>
          <a:p>
            <a:pPr algn="l"/>
            <a:r>
              <a:rPr lang="en-US" dirty="0" smtClean="0"/>
              <a:t>     In order to track how well each classroom and individual student is performing teachers need to assess students through Formative Pre-Test and Post Test.  Collection of this data and analysis of this data will help to inform from week to week what class and what individual students are not mastering the standards taught.  This will also allow Teachers to go back and re-teach material when more than 50% of the students are scoring in the deficit area. </a:t>
            </a:r>
          </a:p>
          <a:p>
            <a:endParaRPr lang="en-US" dirty="0"/>
          </a:p>
        </p:txBody>
      </p:sp>
      <p:sp>
        <p:nvSpPr>
          <p:cNvPr id="3" name="Title 2"/>
          <p:cNvSpPr>
            <a:spLocks noGrp="1"/>
          </p:cNvSpPr>
          <p:nvPr>
            <p:ph type="title"/>
          </p:nvPr>
        </p:nvSpPr>
        <p:spPr/>
        <p:txBody>
          <a:bodyPr/>
          <a:lstStyle/>
          <a:p>
            <a:r>
              <a:rPr lang="en-US" dirty="0" smtClean="0"/>
              <a:t>It starts with changing our approach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0" dirty="0" smtClean="0"/>
              <a:t>With this system, educators could be relatively certain there Are no learning gaps that might lead to problems later on. Making sure Teachers re-teach(</a:t>
            </a:r>
            <a:r>
              <a:rPr lang="en-US" b="0" dirty="0" err="1" smtClean="0"/>
              <a:t>Correctiveness</a:t>
            </a:r>
            <a:r>
              <a:rPr lang="en-US" b="0" dirty="0" smtClean="0"/>
              <a:t>) or Enrich is essential to Mastery of Content.  </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Using Bloom’s System</a:t>
            </a:r>
            <a:br>
              <a:rPr lang="en-US" dirty="0" smtClean="0"/>
            </a:br>
            <a:endParaRPr lang="en-US" dirty="0"/>
          </a:p>
        </p:txBody>
      </p:sp>
      <p:pic>
        <p:nvPicPr>
          <p:cNvPr id="27650" name="Picture 2" descr="Bloom developed an alternate method of instruction to promote mastery learning"/>
          <p:cNvPicPr>
            <a:picLocks noChangeAspect="1" noChangeArrowheads="1"/>
          </p:cNvPicPr>
          <p:nvPr/>
        </p:nvPicPr>
        <p:blipFill>
          <a:blip r:embed="rId3"/>
          <a:srcRect/>
          <a:stretch>
            <a:fillRect/>
          </a:stretch>
        </p:blipFill>
        <p:spPr bwMode="auto">
          <a:xfrm>
            <a:off x="1676400" y="4876800"/>
            <a:ext cx="5724525" cy="13525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2895600"/>
          </a:xfrm>
        </p:spPr>
        <p:txBody>
          <a:bodyPr>
            <a:normAutofit fontScale="85000" lnSpcReduction="20000"/>
          </a:bodyPr>
          <a:lstStyle/>
          <a:p>
            <a:r>
              <a:rPr lang="en-US" dirty="0" smtClean="0"/>
              <a:t>Extensive Staff development must be provided through In service Training Days, On going Professional Learning Committees, Grade Level Meetings and Collaboration.  </a:t>
            </a:r>
          </a:p>
          <a:p>
            <a:r>
              <a:rPr lang="en-US" dirty="0" smtClean="0"/>
              <a:t>This Initiative can be implemented through updated Curriculum Guides for each grade level that outlines the use of the bloom system.</a:t>
            </a:r>
          </a:p>
          <a:p>
            <a:r>
              <a:rPr lang="en-US" dirty="0" smtClean="0"/>
              <a:t>Assessment of strategies can be Measured through the Teachers Keys Platform. </a:t>
            </a:r>
          </a:p>
          <a:p>
            <a:r>
              <a:rPr lang="en-US" dirty="0" smtClean="0"/>
              <a:t>Formative and Summative Assessment will determine whether this Initiative is successful</a:t>
            </a:r>
          </a:p>
          <a:p>
            <a:endParaRPr lang="en-US" dirty="0"/>
          </a:p>
        </p:txBody>
      </p:sp>
      <p:sp>
        <p:nvSpPr>
          <p:cNvPr id="3" name="Title 2"/>
          <p:cNvSpPr>
            <a:spLocks noGrp="1"/>
          </p:cNvSpPr>
          <p:nvPr>
            <p:ph type="title"/>
          </p:nvPr>
        </p:nvSpPr>
        <p:spPr/>
        <p:txBody>
          <a:bodyPr/>
          <a:lstStyle/>
          <a:p>
            <a:r>
              <a:rPr lang="en-US" dirty="0" smtClean="0"/>
              <a:t>Implementation of Initiative #1 and Data Based Measures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0" dirty="0" smtClean="0"/>
              <a:t>Many educators believe the reason students continue to struggle with reading is because</a:t>
            </a:r>
            <a:r>
              <a:rPr lang="en-US" dirty="0" smtClean="0"/>
              <a:t> </a:t>
            </a:r>
            <a:r>
              <a:rPr lang="en-US" b="0" dirty="0" smtClean="0"/>
              <a:t>Schools usually focus on teaching comprehension skills instead of general knowledge.</a:t>
            </a:r>
            <a:endParaRPr lang="en-US" dirty="0"/>
          </a:p>
        </p:txBody>
      </p:sp>
      <p:sp>
        <p:nvSpPr>
          <p:cNvPr id="3" name="Title 2"/>
          <p:cNvSpPr>
            <a:spLocks noGrp="1"/>
          </p:cNvSpPr>
          <p:nvPr>
            <p:ph type="title"/>
          </p:nvPr>
        </p:nvSpPr>
        <p:spPr/>
        <p:txBody>
          <a:bodyPr/>
          <a:lstStyle/>
          <a:p>
            <a:r>
              <a:rPr lang="en-US" dirty="0" smtClean="0"/>
              <a:t>Initiative #2 </a:t>
            </a:r>
            <a:br>
              <a:rPr lang="en-US" dirty="0" smtClean="0"/>
            </a:br>
            <a:r>
              <a:rPr lang="en-US" dirty="0" smtClean="0"/>
              <a:t>Improvement of Reading Scores </a:t>
            </a:r>
            <a:endParaRPr lang="en-US" dirty="0"/>
          </a:p>
        </p:txBody>
      </p:sp>
      <p:pic>
        <p:nvPicPr>
          <p:cNvPr id="30722" name="Picture 2" descr="C:\Users\Owner\AppData\Local\Microsoft\Windows\INetCache\IE\3O820P77\neev-academy-children-literature-festival-2[1].jpg"/>
          <p:cNvPicPr>
            <a:picLocks noChangeAspect="1" noChangeArrowheads="1"/>
          </p:cNvPicPr>
          <p:nvPr/>
        </p:nvPicPr>
        <p:blipFill>
          <a:blip r:embed="rId2" cstate="print"/>
          <a:srcRect/>
          <a:stretch>
            <a:fillRect/>
          </a:stretch>
        </p:blipFill>
        <p:spPr bwMode="auto">
          <a:xfrm>
            <a:off x="6781800" y="4724400"/>
            <a:ext cx="1905000" cy="127063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2362200"/>
          </a:xfrm>
        </p:spPr>
        <p:txBody>
          <a:bodyPr>
            <a:normAutofit fontScale="85000" lnSpcReduction="20000"/>
          </a:bodyPr>
          <a:lstStyle/>
          <a:p>
            <a:r>
              <a:rPr lang="en-US" dirty="0" smtClean="0"/>
              <a:t>  </a:t>
            </a:r>
            <a:r>
              <a:rPr lang="en-US" b="0" dirty="0" smtClean="0"/>
              <a:t>According to the Georgia Department of education Georgia students’ scores on the 2019 National Assessment of Educational Progress (NAEP) were on par with the national average and stayed steady compared to 2017. </a:t>
            </a:r>
          </a:p>
          <a:p>
            <a:endParaRPr lang="en-US" b="0" dirty="0" smtClean="0"/>
          </a:p>
          <a:p>
            <a:r>
              <a:rPr lang="en-US" b="0" dirty="0" smtClean="0"/>
              <a:t>So why do schools like Atkinson County Middle school have such deficits in Reading? </a:t>
            </a:r>
          </a:p>
          <a:p>
            <a:r>
              <a:rPr lang="en-US" b="0" dirty="0" smtClean="0"/>
              <a:t>Looking at the data </a:t>
            </a:r>
            <a:r>
              <a:rPr lang="en-US" b="0" dirty="0" err="1" smtClean="0"/>
              <a:t>atkinson</a:t>
            </a:r>
            <a:r>
              <a:rPr lang="en-US" b="0" dirty="0" smtClean="0"/>
              <a:t> County Middle school has a 100% Economically Disadvantaged Students and 37.5% Hispanic Students many who have just arrived in this country.</a:t>
            </a:r>
          </a:p>
          <a:p>
            <a:endParaRPr lang="en-US" b="0" dirty="0" smtClean="0"/>
          </a:p>
          <a:p>
            <a:endParaRPr lang="en-US" b="0" dirty="0" smtClean="0"/>
          </a:p>
          <a:p>
            <a:endParaRPr lang="en-US" b="0" dirty="0" smtClean="0"/>
          </a:p>
          <a:p>
            <a:endParaRPr lang="en-US" b="0" dirty="0"/>
          </a:p>
        </p:txBody>
      </p:sp>
      <p:sp>
        <p:nvSpPr>
          <p:cNvPr id="3" name="Title 2"/>
          <p:cNvSpPr>
            <a:spLocks noGrp="1"/>
          </p:cNvSpPr>
          <p:nvPr>
            <p:ph type="title"/>
          </p:nvPr>
        </p:nvSpPr>
        <p:spPr/>
        <p:txBody>
          <a:bodyPr/>
          <a:lstStyle/>
          <a:p>
            <a:r>
              <a:rPr lang="en-US" dirty="0" smtClean="0"/>
              <a:t>Here lies the gap</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dirty="0"/>
          </a:p>
        </p:txBody>
      </p:sp>
      <p:sp>
        <p:nvSpPr>
          <p:cNvPr id="10" name="Text Placeholder 9"/>
          <p:cNvSpPr>
            <a:spLocks noGrp="1"/>
          </p:cNvSpPr>
          <p:nvPr>
            <p:ph type="body" sz="half" idx="3"/>
          </p:nvPr>
        </p:nvSpPr>
        <p:spPr/>
        <p:txBody>
          <a:bodyPr/>
          <a:lstStyle/>
          <a:p>
            <a:endParaRPr lang="en-US" dirty="0"/>
          </a:p>
        </p:txBody>
      </p:sp>
      <p:sp>
        <p:nvSpPr>
          <p:cNvPr id="9" name="Content Placeholder 8"/>
          <p:cNvSpPr>
            <a:spLocks noGrp="1"/>
          </p:cNvSpPr>
          <p:nvPr>
            <p:ph sz="quarter" idx="2"/>
          </p:nvPr>
        </p:nvSpPr>
        <p:spPr/>
        <p:txBody>
          <a:bodyPr>
            <a:normAutofit/>
          </a:bodyPr>
          <a:lstStyle/>
          <a:p>
            <a:r>
              <a:rPr lang="en-US" sz="1400" b="1" dirty="0" smtClean="0"/>
              <a:t>98% of reading is an auditory. Only 2% of reading is visual.</a:t>
            </a:r>
          </a:p>
          <a:p>
            <a:endParaRPr lang="en-US" sz="1400" b="1" dirty="0" smtClean="0"/>
          </a:p>
          <a:p>
            <a:r>
              <a:rPr lang="en-US" sz="1200" b="1" dirty="0" smtClean="0"/>
              <a:t>Seven out of eight students with reading problems in first grade continue to struggle.</a:t>
            </a:r>
          </a:p>
          <a:p>
            <a:endParaRPr lang="en-US" sz="1200" b="1" dirty="0" smtClean="0"/>
          </a:p>
          <a:p>
            <a:r>
              <a:rPr lang="en-US" sz="1200" b="1" dirty="0" smtClean="0"/>
              <a:t>Listening skills</a:t>
            </a:r>
            <a:r>
              <a:rPr lang="en-US" sz="1200" dirty="0" smtClean="0"/>
              <a:t> (including phonemic awareness, auditory attention, auditory sequencing, and listening vocabulary are the most important factors in natural reading.</a:t>
            </a:r>
          </a:p>
          <a:p>
            <a:endParaRPr lang="en-US" sz="1200" b="1" dirty="0" smtClean="0"/>
          </a:p>
          <a:p>
            <a:r>
              <a:rPr lang="en-US" sz="1200" b="1" dirty="0" smtClean="0"/>
              <a:t>The biggest barrier to comprehension is lack of fluency</a:t>
            </a:r>
            <a:r>
              <a:rPr lang="en-US" sz="1200" dirty="0" smtClean="0"/>
              <a:t>. Less than 15% of learning disabled students have comprehension problems if they read accurately and read faster than 80 words a minute. </a:t>
            </a:r>
          </a:p>
          <a:p>
            <a:endParaRPr lang="en-US" sz="1200" dirty="0" smtClean="0"/>
          </a:p>
          <a:p>
            <a:endParaRPr lang="en-US" sz="1200" dirty="0"/>
          </a:p>
        </p:txBody>
      </p:sp>
      <p:sp>
        <p:nvSpPr>
          <p:cNvPr id="11" name="Content Placeholder 10"/>
          <p:cNvSpPr>
            <a:spLocks noGrp="1"/>
          </p:cNvSpPr>
          <p:nvPr>
            <p:ph sz="quarter" idx="4"/>
          </p:nvPr>
        </p:nvSpPr>
        <p:spPr/>
        <p:txBody>
          <a:bodyPr>
            <a:normAutofit/>
          </a:bodyPr>
          <a:lstStyle/>
          <a:p>
            <a:r>
              <a:rPr lang="en-US" sz="1200" b="1" dirty="0" smtClean="0"/>
              <a:t>English is the most difficult major language to listen and to read</a:t>
            </a:r>
            <a:r>
              <a:rPr lang="en-US" sz="1200" dirty="0" smtClean="0"/>
              <a:t>. For struggling readers, listening to English can be like listening to a foreign language you haven’t quite mastered.</a:t>
            </a:r>
          </a:p>
          <a:p>
            <a:endParaRPr lang="en-US" sz="1200" dirty="0" smtClean="0"/>
          </a:p>
          <a:p>
            <a:r>
              <a:rPr lang="en-US" sz="1200" b="1" dirty="0" smtClean="0"/>
              <a:t>The main reason English is so difficult to speak, listen to and to read is because spoken English has an exceptional number of vowel sounds (phonemes).</a:t>
            </a:r>
            <a:r>
              <a:rPr lang="en-US" sz="1200" dirty="0" smtClean="0"/>
              <a:t> The ability to hear and identify individual sounds is what separates natural readers from struggling readers. Many weak readers struggle with spelling and most of their errors – not surprisingly — are with vowels.</a:t>
            </a:r>
          </a:p>
          <a:p>
            <a:endParaRPr lang="en-US" sz="1200" dirty="0" smtClean="0"/>
          </a:p>
          <a:p>
            <a:r>
              <a:rPr lang="en-US" sz="1200" b="1" dirty="0" smtClean="0"/>
              <a:t>Students who read at a lower grade level are at serious academic risk</a:t>
            </a:r>
            <a:r>
              <a:rPr lang="en-US" sz="1200" dirty="0" smtClean="0"/>
              <a:t>.</a:t>
            </a:r>
          </a:p>
          <a:p>
            <a:endParaRPr lang="en-US" sz="1200" dirty="0" smtClean="0"/>
          </a:p>
          <a:p>
            <a:r>
              <a:rPr lang="en-US" sz="1200" dirty="0" smtClean="0"/>
              <a:t>Retrieved from: </a:t>
            </a:r>
            <a:r>
              <a:rPr lang="en-US" sz="1200" dirty="0" smtClean="0">
                <a:hlinkClick r:id="rId2"/>
              </a:rPr>
              <a:t>https://soundreading.com/</a:t>
            </a:r>
            <a:endParaRPr lang="en-US" sz="1200" dirty="0"/>
          </a:p>
        </p:txBody>
      </p:sp>
      <p:sp>
        <p:nvSpPr>
          <p:cNvPr id="7" name="Title 6"/>
          <p:cNvSpPr>
            <a:spLocks noGrp="1"/>
          </p:cNvSpPr>
          <p:nvPr>
            <p:ph type="title"/>
          </p:nvPr>
        </p:nvSpPr>
        <p:spPr/>
        <p:txBody>
          <a:bodyPr/>
          <a:lstStyle/>
          <a:p>
            <a:r>
              <a:rPr lang="en-US" dirty="0" smtClean="0"/>
              <a:t>Look at the Facts on Reading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smtClean="0"/>
              <a:t>Have a Plan:</a:t>
            </a:r>
            <a:endParaRPr lang="en-US" dirty="0"/>
          </a:p>
        </p:txBody>
      </p:sp>
      <p:sp>
        <p:nvSpPr>
          <p:cNvPr id="3" name="Text Placeholder 2"/>
          <p:cNvSpPr>
            <a:spLocks noGrp="1"/>
          </p:cNvSpPr>
          <p:nvPr>
            <p:ph type="body" sz="half" idx="3"/>
          </p:nvPr>
        </p:nvSpPr>
        <p:spPr/>
        <p:txBody>
          <a:bodyPr/>
          <a:lstStyle/>
          <a:p>
            <a:r>
              <a:rPr lang="en-US" dirty="0" smtClean="0"/>
              <a:t>Ensuring the Plan:</a:t>
            </a:r>
            <a:endParaRPr lang="en-US" dirty="0"/>
          </a:p>
        </p:txBody>
      </p:sp>
      <p:sp>
        <p:nvSpPr>
          <p:cNvPr id="4" name="Content Placeholder 3"/>
          <p:cNvSpPr>
            <a:spLocks noGrp="1"/>
          </p:cNvSpPr>
          <p:nvPr>
            <p:ph sz="quarter" idx="2"/>
          </p:nvPr>
        </p:nvSpPr>
        <p:spPr/>
        <p:txBody>
          <a:bodyPr/>
          <a:lstStyle/>
          <a:p>
            <a:r>
              <a:rPr lang="en-US" sz="1200" dirty="0" smtClean="0"/>
              <a:t>1.  .   Atkinson County Middle School must adopt a consistent Reading Program that focuses on literacy.</a:t>
            </a:r>
          </a:p>
          <a:p>
            <a:endParaRPr lang="en-US" sz="1200" dirty="0" smtClean="0"/>
          </a:p>
          <a:p>
            <a:r>
              <a:rPr lang="en-US" sz="1200" dirty="0" smtClean="0"/>
              <a:t>2.  They must establish clear short and long term goals for each grade, class and level.</a:t>
            </a:r>
          </a:p>
          <a:p>
            <a:endParaRPr lang="en-US" sz="1200" dirty="0" smtClean="0"/>
          </a:p>
          <a:p>
            <a:r>
              <a:rPr lang="en-US" sz="1200" dirty="0" smtClean="0"/>
              <a:t>3.  Enlist the support of Reading Specialist or Hire a Reading Specialist for each Grade Level to help implement the program with validity.  </a:t>
            </a:r>
          </a:p>
          <a:p>
            <a:endParaRPr lang="en-US" sz="1200" dirty="0" smtClean="0"/>
          </a:p>
          <a:p>
            <a:r>
              <a:rPr lang="en-US" sz="1200" dirty="0" smtClean="0"/>
              <a:t>4.  Administrators must monitor this program to ensure implementation is successful.</a:t>
            </a:r>
          </a:p>
          <a:p>
            <a:endParaRPr lang="en-US" sz="1200" dirty="0" smtClean="0"/>
          </a:p>
          <a:p>
            <a:r>
              <a:rPr lang="en-US" sz="1200" dirty="0" smtClean="0"/>
              <a:t>5.  Celebrate small milestones through rewards and incentives for students and teachers.</a:t>
            </a:r>
          </a:p>
          <a:p>
            <a:endParaRPr lang="en-US" sz="1200" dirty="0" smtClean="0"/>
          </a:p>
          <a:p>
            <a:r>
              <a:rPr lang="en-US" sz="1200" dirty="0" smtClean="0"/>
              <a:t>6.  Use data to guide instruction and lead the charge for change.</a:t>
            </a:r>
          </a:p>
          <a:p>
            <a:endParaRPr lang="en-US" sz="1200" dirty="0"/>
          </a:p>
        </p:txBody>
      </p:sp>
      <p:sp>
        <p:nvSpPr>
          <p:cNvPr id="5" name="Content Placeholder 4"/>
          <p:cNvSpPr>
            <a:spLocks noGrp="1"/>
          </p:cNvSpPr>
          <p:nvPr>
            <p:ph sz="quarter" idx="4"/>
          </p:nvPr>
        </p:nvSpPr>
        <p:spPr/>
        <p:txBody>
          <a:bodyPr>
            <a:normAutofit/>
          </a:bodyPr>
          <a:lstStyle/>
          <a:p>
            <a:r>
              <a:rPr lang="en-US" sz="1200" dirty="0" smtClean="0"/>
              <a:t>1.  Provide support for teachers and personnel.</a:t>
            </a:r>
          </a:p>
          <a:p>
            <a:endParaRPr lang="en-US" sz="1200" dirty="0" smtClean="0"/>
          </a:p>
          <a:p>
            <a:r>
              <a:rPr lang="en-US" sz="1200" dirty="0" smtClean="0"/>
              <a:t>2.  Be sure all teachers/staff share the common vision and mission for improving reading.</a:t>
            </a:r>
          </a:p>
          <a:p>
            <a:endParaRPr lang="en-US" sz="1200" dirty="0" smtClean="0"/>
          </a:p>
          <a:p>
            <a:r>
              <a:rPr lang="en-US" sz="1200" dirty="0" smtClean="0"/>
              <a:t>3.  Provide staff development and training.</a:t>
            </a:r>
          </a:p>
          <a:p>
            <a:endParaRPr lang="en-US" sz="1200" dirty="0" smtClean="0"/>
          </a:p>
          <a:p>
            <a:r>
              <a:rPr lang="en-US" sz="1200" dirty="0" smtClean="0"/>
              <a:t>4.  Recruit volunteers from the community to help implement the program and to help provide incentives.</a:t>
            </a:r>
          </a:p>
          <a:p>
            <a:endParaRPr lang="en-US" sz="1200" dirty="0" smtClean="0"/>
          </a:p>
          <a:p>
            <a:r>
              <a:rPr lang="en-US" sz="1200" dirty="0" smtClean="0"/>
              <a:t>5.  Increase and support reading time as “precious time” set aside in each school day.  Use slogans for example:  Drop Everything and Just Read!</a:t>
            </a:r>
          </a:p>
          <a:p>
            <a:r>
              <a:rPr lang="en-US" sz="1200" dirty="0" smtClean="0"/>
              <a:t>                    Run the Race of Reading!</a:t>
            </a:r>
          </a:p>
          <a:p>
            <a:r>
              <a:rPr lang="en-US" sz="1200" dirty="0" smtClean="0"/>
              <a:t> 6.  Make it FUN!</a:t>
            </a:r>
          </a:p>
        </p:txBody>
      </p:sp>
      <p:sp>
        <p:nvSpPr>
          <p:cNvPr id="6" name="Title 5"/>
          <p:cNvSpPr>
            <a:spLocks noGrp="1"/>
          </p:cNvSpPr>
          <p:nvPr>
            <p:ph type="title"/>
          </p:nvPr>
        </p:nvSpPr>
        <p:spPr/>
        <p:txBody>
          <a:bodyPr/>
          <a:lstStyle/>
          <a:p>
            <a:r>
              <a:rPr lang="en-US" dirty="0" smtClean="0"/>
              <a:t>Must Attack with a Plan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Atkinson County Middle School</a:t>
            </a:r>
            <a:endParaRPr lang="en-US" dirty="0"/>
          </a:p>
        </p:txBody>
      </p:sp>
      <p:sp>
        <p:nvSpPr>
          <p:cNvPr id="3" name="Content Placeholder 2"/>
          <p:cNvSpPr>
            <a:spLocks noGrp="1"/>
          </p:cNvSpPr>
          <p:nvPr>
            <p:ph sz="quarter" idx="1"/>
          </p:nvPr>
        </p:nvSpPr>
        <p:spPr/>
        <p:txBody>
          <a:bodyPr/>
          <a:lstStyle/>
          <a:p>
            <a:r>
              <a:rPr lang="en-US" dirty="0" smtClean="0"/>
              <a:t>Based on the current CCRPI report Atkinson County Middle School is the lowest performing School in the Atkinson County School District</a:t>
            </a:r>
          </a:p>
          <a:p>
            <a:endParaRPr lang="en-US" dirty="0" smtClean="0"/>
          </a:p>
          <a:p>
            <a:r>
              <a:rPr lang="en-US" dirty="0" smtClean="0"/>
              <a:t>OVERALL SCHOOL SCORE</a:t>
            </a:r>
          </a:p>
          <a:p>
            <a:r>
              <a:rPr lang="en-US" dirty="0" smtClean="0"/>
              <a:t>62.7</a:t>
            </a:r>
          </a:p>
          <a:p>
            <a:endParaRPr lang="en-US" dirty="0"/>
          </a:p>
        </p:txBody>
      </p:sp>
      <p:pic>
        <p:nvPicPr>
          <p:cNvPr id="2050" name="Picture 2" descr="C:\Users\Owner\AppData\Local\Microsoft\Windows\INetCache\IE\3O820P77\bigstock-Letter-F-grade-report-card-rat-67886746-620x350[1].jpg"/>
          <p:cNvPicPr>
            <a:picLocks noChangeAspect="1" noChangeArrowheads="1"/>
          </p:cNvPicPr>
          <p:nvPr/>
        </p:nvPicPr>
        <p:blipFill>
          <a:blip r:embed="rId2"/>
          <a:srcRect/>
          <a:stretch>
            <a:fillRect/>
          </a:stretch>
        </p:blipFill>
        <p:spPr bwMode="auto">
          <a:xfrm>
            <a:off x="5257800" y="4183626"/>
            <a:ext cx="3657600" cy="206477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smtClean="0"/>
              <a:t>Student Summary Growth Chart Example</a:t>
            </a:r>
            <a:endParaRPr lang="en-US" dirty="0"/>
          </a:p>
        </p:txBody>
      </p:sp>
      <p:sp>
        <p:nvSpPr>
          <p:cNvPr id="7" name="Text Placeholder 6"/>
          <p:cNvSpPr>
            <a:spLocks noGrp="1"/>
          </p:cNvSpPr>
          <p:nvPr>
            <p:ph type="body" sz="half" idx="3"/>
          </p:nvPr>
        </p:nvSpPr>
        <p:spPr>
          <a:xfrm>
            <a:off x="4791330" y="1524000"/>
            <a:ext cx="4041775" cy="914400"/>
          </a:xfrm>
        </p:spPr>
        <p:txBody>
          <a:bodyPr/>
          <a:lstStyle/>
          <a:p>
            <a:r>
              <a:rPr lang="en-US" sz="1400" dirty="0" smtClean="0"/>
              <a:t>Atkinson County Middle School will use The Reading Inventory for Data Collection and to monitor growth of their students.</a:t>
            </a:r>
          </a:p>
          <a:p>
            <a:endParaRPr lang="en-US" sz="1600" dirty="0">
              <a:solidFill>
                <a:schemeClr val="tx1"/>
              </a:solidFill>
            </a:endParaRPr>
          </a:p>
        </p:txBody>
      </p:sp>
      <p:sp>
        <p:nvSpPr>
          <p:cNvPr id="4" name="Title 3"/>
          <p:cNvSpPr>
            <a:spLocks noGrp="1"/>
          </p:cNvSpPr>
          <p:nvPr>
            <p:ph type="title"/>
          </p:nvPr>
        </p:nvSpPr>
        <p:spPr/>
        <p:txBody>
          <a:bodyPr/>
          <a:lstStyle/>
          <a:p>
            <a:r>
              <a:rPr lang="en-US" dirty="0" smtClean="0"/>
              <a:t>Data Based Measures to Determine Success</a:t>
            </a:r>
            <a:endParaRPr lang="en-US" dirty="0"/>
          </a:p>
        </p:txBody>
      </p:sp>
      <p:sp>
        <p:nvSpPr>
          <p:cNvPr id="8" name="Content Placeholder 7"/>
          <p:cNvSpPr>
            <a:spLocks noGrp="1"/>
          </p:cNvSpPr>
          <p:nvPr>
            <p:ph sz="quarter" idx="4"/>
          </p:nvPr>
        </p:nvSpPr>
        <p:spPr/>
        <p:txBody>
          <a:bodyPr>
            <a:normAutofit/>
          </a:bodyPr>
          <a:lstStyle/>
          <a:p>
            <a:r>
              <a:rPr lang="en-US" sz="1400" dirty="0" smtClean="0"/>
              <a:t>The Reading Inventory is a classroom-based reading test. The Reading Inventory is designed to evaluate students’ reading abilities, monitor student reading progress, set goals for reading growth, and match students to books at appropriate reading levels.</a:t>
            </a:r>
          </a:p>
          <a:p>
            <a:endParaRPr lang="en-US" sz="1400" dirty="0" smtClean="0"/>
          </a:p>
          <a:p>
            <a:r>
              <a:rPr lang="en-US" sz="1400" dirty="0" smtClean="0"/>
              <a:t>The Reading Inventory generates a </a:t>
            </a:r>
            <a:r>
              <a:rPr lang="en-US" sz="1400" dirty="0" err="1" smtClean="0"/>
              <a:t>Lexile</a:t>
            </a:r>
            <a:r>
              <a:rPr lang="en-US" sz="1400" dirty="0" smtClean="0"/>
              <a:t> score each time it is completed.</a:t>
            </a:r>
          </a:p>
          <a:p>
            <a:endParaRPr lang="en-US" sz="1400" dirty="0" smtClean="0"/>
          </a:p>
          <a:p>
            <a:r>
              <a:rPr lang="en-US" sz="1400" dirty="0" smtClean="0"/>
              <a:t>Students will be tested three times per year and the student growth summary will prove whether this initiative </a:t>
            </a:r>
            <a:r>
              <a:rPr lang="en-US" sz="1400" smtClean="0"/>
              <a:t>is successful.</a:t>
            </a:r>
            <a:endParaRPr lang="en-US" sz="1400" dirty="0" smtClean="0"/>
          </a:p>
          <a:p>
            <a:endParaRPr lang="en-US" sz="2800" dirty="0" smtClean="0"/>
          </a:p>
          <a:p>
            <a:endParaRPr lang="en-US"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723772" y="2471738"/>
            <a:ext cx="3197481" cy="3817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2743200"/>
            <a:ext cx="6781800" cy="3352800"/>
          </a:xfrm>
        </p:spPr>
        <p:txBody>
          <a:bodyPr>
            <a:normAutofit fontScale="92500" lnSpcReduction="20000"/>
          </a:bodyPr>
          <a:lstStyle/>
          <a:p>
            <a:pPr algn="l"/>
            <a:r>
              <a:rPr lang="en-US" sz="1800" dirty="0" smtClean="0"/>
              <a:t>Atkinson County Middle school has a high population of Hispanic Students-37.5%</a:t>
            </a:r>
          </a:p>
          <a:p>
            <a:pPr algn="l"/>
            <a:endParaRPr lang="en-US" sz="1800" dirty="0" smtClean="0"/>
          </a:p>
          <a:p>
            <a:pPr algn="l"/>
            <a:r>
              <a:rPr lang="en-US" sz="1800" b="0" dirty="0" smtClean="0"/>
              <a:t>Many of these students have just arrived from countries such as Mexico, Guatemala, Dominican Republic, El Salvador, Nicaragua and Honduras.  </a:t>
            </a:r>
          </a:p>
          <a:p>
            <a:pPr algn="l"/>
            <a:endParaRPr lang="en-US" sz="1800" b="0" dirty="0" smtClean="0"/>
          </a:p>
          <a:p>
            <a:pPr algn="l"/>
            <a:r>
              <a:rPr lang="en-US" sz="1800" b="0" dirty="0" smtClean="0"/>
              <a:t>These students enter the school system with extreme Language barriers and the school only has one </a:t>
            </a:r>
            <a:r>
              <a:rPr lang="en-US" sz="1800" b="0" dirty="0" err="1" smtClean="0"/>
              <a:t>eSOL</a:t>
            </a:r>
            <a:r>
              <a:rPr lang="en-US" sz="1800" b="0" dirty="0" smtClean="0"/>
              <a:t> Teacher employed to service both the Middle and High school.  </a:t>
            </a:r>
          </a:p>
        </p:txBody>
      </p:sp>
      <p:sp>
        <p:nvSpPr>
          <p:cNvPr id="3" name="Title 2"/>
          <p:cNvSpPr>
            <a:spLocks noGrp="1"/>
          </p:cNvSpPr>
          <p:nvPr>
            <p:ph type="title"/>
          </p:nvPr>
        </p:nvSpPr>
        <p:spPr/>
        <p:txBody>
          <a:bodyPr/>
          <a:lstStyle/>
          <a:p>
            <a:r>
              <a:rPr lang="en-US" dirty="0" smtClean="0"/>
              <a:t>Initiative #3  </a:t>
            </a:r>
            <a:br>
              <a:rPr lang="en-US" dirty="0" smtClean="0"/>
            </a:br>
            <a:r>
              <a:rPr lang="en-US" dirty="0" smtClean="0"/>
              <a:t> Revamp ESOL Services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smtClean="0"/>
              <a:t>ESOL Class</a:t>
            </a:r>
            <a:endParaRPr lang="en-US" dirty="0"/>
          </a:p>
        </p:txBody>
      </p:sp>
      <p:sp>
        <p:nvSpPr>
          <p:cNvPr id="7" name="Text Placeholder 6"/>
          <p:cNvSpPr>
            <a:spLocks noGrp="1"/>
          </p:cNvSpPr>
          <p:nvPr>
            <p:ph type="body" sz="half" idx="3"/>
          </p:nvPr>
        </p:nvSpPr>
        <p:spPr/>
        <p:txBody>
          <a:bodyPr/>
          <a:lstStyle/>
          <a:p>
            <a:endParaRPr lang="en-US" dirty="0"/>
          </a:p>
        </p:txBody>
      </p:sp>
      <p:sp>
        <p:nvSpPr>
          <p:cNvPr id="8" name="Content Placeholder 7"/>
          <p:cNvSpPr>
            <a:spLocks noGrp="1"/>
          </p:cNvSpPr>
          <p:nvPr>
            <p:ph sz="quarter" idx="4"/>
          </p:nvPr>
        </p:nvSpPr>
        <p:spPr/>
        <p:txBody>
          <a:bodyPr>
            <a:normAutofit/>
          </a:bodyPr>
          <a:lstStyle/>
          <a:p>
            <a:r>
              <a:rPr lang="en-US" sz="1400" dirty="0" smtClean="0"/>
              <a:t>English to Speakers of Other Languages (ESOL) is a state funded instructional program for eligible English Learners (ELs) in grades K-12 (Georgia School Law Section 20-2-156 Code 1981, Sec. 20-2-156, enacted in 1985). </a:t>
            </a:r>
          </a:p>
          <a:p>
            <a:endParaRPr lang="en-US" sz="1400" dirty="0" smtClean="0"/>
          </a:p>
          <a:p>
            <a:r>
              <a:rPr lang="en-US" sz="1400" dirty="0" smtClean="0"/>
              <a:t>Title III is a federally funded program which provides eligible Local Education Agencies (LEAs) with </a:t>
            </a:r>
            <a:r>
              <a:rPr lang="en-US" sz="1400" dirty="0" err="1" smtClean="0"/>
              <a:t>subgrants</a:t>
            </a:r>
            <a:r>
              <a:rPr lang="en-US" sz="1400" dirty="0" smtClean="0"/>
              <a:t> to provide supplemental services for ELs. Both ESOL and Title III hold students accountable for progress in English language proficiency and evidence of attainment of English language proficiency sufficient to exit ESOL services. </a:t>
            </a:r>
            <a:endParaRPr lang="en-US" sz="1400" dirty="0"/>
          </a:p>
        </p:txBody>
      </p:sp>
      <p:sp>
        <p:nvSpPr>
          <p:cNvPr id="4" name="Title 3"/>
          <p:cNvSpPr>
            <a:spLocks noGrp="1"/>
          </p:cNvSpPr>
          <p:nvPr>
            <p:ph type="title"/>
          </p:nvPr>
        </p:nvSpPr>
        <p:spPr/>
        <p:txBody>
          <a:bodyPr>
            <a:normAutofit/>
          </a:bodyPr>
          <a:lstStyle/>
          <a:p>
            <a:r>
              <a:rPr lang="en-US" dirty="0" smtClean="0"/>
              <a:t>ESOL Guidelines</a:t>
            </a:r>
            <a:endParaRPr lang="en-US" dirty="0"/>
          </a:p>
        </p:txBody>
      </p:sp>
      <p:pic>
        <p:nvPicPr>
          <p:cNvPr id="1026" name="Picture 2"/>
          <p:cNvPicPr>
            <a:picLocks noGrp="1" noChangeAspect="1" noChangeArrowheads="1"/>
          </p:cNvPicPr>
          <p:nvPr>
            <p:ph sz="quarter" idx="2"/>
          </p:nvPr>
        </p:nvPicPr>
        <p:blipFill>
          <a:blip r:embed="rId2"/>
          <a:srcRect/>
          <a:stretch>
            <a:fillRect/>
          </a:stretch>
        </p:blipFill>
        <p:spPr bwMode="auto">
          <a:xfrm>
            <a:off x="422948" y="2471738"/>
            <a:ext cx="3799129" cy="3817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ext Placeholder 2"/>
          <p:cNvSpPr>
            <a:spLocks noGrp="1"/>
          </p:cNvSpPr>
          <p:nvPr>
            <p:ph type="body" sz="half" idx="3"/>
          </p:nvPr>
        </p:nvSpPr>
        <p:spPr/>
        <p:txBody>
          <a:bodyPr/>
          <a:lstStyle/>
          <a:p>
            <a:endParaRPr lang="en-US" dirty="0"/>
          </a:p>
        </p:txBody>
      </p:sp>
      <p:sp>
        <p:nvSpPr>
          <p:cNvPr id="4" name="Content Placeholder 3"/>
          <p:cNvSpPr>
            <a:spLocks noGrp="1"/>
          </p:cNvSpPr>
          <p:nvPr>
            <p:ph sz="quarter" idx="2"/>
          </p:nvPr>
        </p:nvSpPr>
        <p:spPr/>
        <p:txBody>
          <a:bodyPr>
            <a:normAutofit fontScale="55000" lnSpcReduction="20000"/>
          </a:bodyPr>
          <a:lstStyle/>
          <a:p>
            <a:r>
              <a:rPr lang="en-US" dirty="0" smtClean="0"/>
              <a:t>The ESOL Program is a standards-based curriculum emphasizing social and academic language proficiency. The curriculum is based on the integration of the WIDA Consortium English Language Proficiency Standards with the Georgia Standards of Excellence. </a:t>
            </a:r>
          </a:p>
          <a:p>
            <a:endParaRPr lang="en-US" dirty="0" smtClean="0"/>
          </a:p>
          <a:p>
            <a:r>
              <a:rPr lang="en-US" dirty="0" smtClean="0"/>
              <a:t>This integration will enable English Learners (ELs) to use English to communicate and demonstrate academic, social, and cultural proficiency. It is critical that instructional approaches, both in ESOL and general education classes, accommodate the needs of Georgia’s ELs. To the extent practicable, it is appropriate to use the home language as a means of facilitating instruction for ELs and parental notification</a:t>
            </a:r>
            <a:endParaRPr lang="en-US" dirty="0"/>
          </a:p>
        </p:txBody>
      </p:sp>
      <p:sp>
        <p:nvSpPr>
          <p:cNvPr id="5" name="Content Placeholder 4"/>
          <p:cNvSpPr>
            <a:spLocks noGrp="1"/>
          </p:cNvSpPr>
          <p:nvPr>
            <p:ph sz="quarter" idx="4"/>
          </p:nvPr>
        </p:nvSpPr>
        <p:spPr/>
        <p:txBody>
          <a:bodyPr>
            <a:normAutofit fontScale="70000" lnSpcReduction="20000"/>
          </a:bodyPr>
          <a:lstStyle/>
          <a:p>
            <a:r>
              <a:rPr lang="en-US" b="1" dirty="0" smtClean="0"/>
              <a:t>Only one ESOL Certified Teacher services all ESOL Students at Atkinson County Middle and Atkinson  County High School regardless of their Language ability.  </a:t>
            </a:r>
          </a:p>
          <a:p>
            <a:r>
              <a:rPr lang="en-US" b="1" dirty="0" smtClean="0"/>
              <a:t> The Middle and High School classes are combined and instruction is held in the media center. </a:t>
            </a:r>
          </a:p>
          <a:p>
            <a:r>
              <a:rPr lang="en-US" b="1" dirty="0" smtClean="0"/>
              <a:t>This is not an ideal situation for the students or the ESOL Teacher.  </a:t>
            </a:r>
            <a:endParaRPr lang="en-US" dirty="0" smtClean="0"/>
          </a:p>
          <a:p>
            <a:endParaRPr lang="en-US" dirty="0"/>
          </a:p>
        </p:txBody>
      </p:sp>
      <p:sp>
        <p:nvSpPr>
          <p:cNvPr id="6" name="Title 5"/>
          <p:cNvSpPr>
            <a:spLocks noGrp="1"/>
          </p:cNvSpPr>
          <p:nvPr>
            <p:ph type="title"/>
          </p:nvPr>
        </p:nvSpPr>
        <p:spPr/>
        <p:txBody>
          <a:bodyPr/>
          <a:lstStyle/>
          <a:p>
            <a:r>
              <a:rPr lang="en-US" dirty="0" smtClean="0"/>
              <a:t>Where Are We Now</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219200" y="2590800"/>
            <a:ext cx="6480174" cy="1673225"/>
          </a:xfrm>
        </p:spPr>
        <p:txBody>
          <a:bodyPr>
            <a:noAutofit/>
          </a:bodyPr>
          <a:lstStyle/>
          <a:p>
            <a:r>
              <a:rPr lang="en-US" sz="1100" dirty="0" smtClean="0"/>
              <a:t>Vision:</a:t>
            </a:r>
          </a:p>
          <a:p>
            <a:r>
              <a:rPr lang="en-US" sz="1100" dirty="0" smtClean="0"/>
              <a:t>Ensure that all ESOL Students of </a:t>
            </a:r>
            <a:r>
              <a:rPr lang="en-US" sz="1100" dirty="0" err="1" smtClean="0"/>
              <a:t>atkinson</a:t>
            </a:r>
            <a:r>
              <a:rPr lang="en-US" sz="1100" dirty="0" smtClean="0"/>
              <a:t> County Middle school receive the respect, encouragement and opportunities they need to build the knowledge, skills and attitudes to be successful, contributing members of a global society.</a:t>
            </a:r>
          </a:p>
          <a:p>
            <a:endParaRPr lang="en-US" sz="1100" dirty="0" smtClean="0"/>
          </a:p>
          <a:p>
            <a:r>
              <a:rPr lang="en-US" sz="1100" dirty="0" smtClean="0"/>
              <a:t>Goals:</a:t>
            </a:r>
          </a:p>
          <a:p>
            <a:pPr fontAlgn="base"/>
            <a:r>
              <a:rPr lang="en-US" sz="1100" b="0" dirty="0" smtClean="0"/>
              <a:t>Value and build upon students' academic, linguistic, and cultural backgrounds.</a:t>
            </a:r>
          </a:p>
          <a:p>
            <a:pPr fontAlgn="base"/>
            <a:r>
              <a:rPr lang="en-US" sz="1100" b="0" dirty="0" smtClean="0"/>
              <a:t>Create a supportive learning environment.</a:t>
            </a:r>
          </a:p>
          <a:p>
            <a:pPr fontAlgn="base"/>
            <a:r>
              <a:rPr lang="en-US" sz="1100" b="0" dirty="0" smtClean="0"/>
              <a:t>Assist students in reaching their full academic potential.</a:t>
            </a:r>
          </a:p>
          <a:p>
            <a:pPr fontAlgn="base"/>
            <a:r>
              <a:rPr lang="en-US" sz="1100" b="0" dirty="0" smtClean="0"/>
              <a:t>Build connections between ESOL and school wide instructional programs.</a:t>
            </a:r>
          </a:p>
          <a:p>
            <a:pPr fontAlgn="base"/>
            <a:r>
              <a:rPr lang="en-US" sz="1100" b="0" dirty="0" smtClean="0"/>
              <a:t>Encourage participation of students and their families within the school and the community.</a:t>
            </a:r>
          </a:p>
          <a:p>
            <a:pPr fontAlgn="base"/>
            <a:r>
              <a:rPr lang="en-US" sz="1100" b="0" dirty="0" smtClean="0"/>
              <a:t>Foster understanding and appreciation of diverse populations within the school and the community.</a:t>
            </a:r>
          </a:p>
          <a:p>
            <a:endParaRPr lang="en-US" sz="1100" dirty="0" smtClean="0"/>
          </a:p>
          <a:p>
            <a:endParaRPr lang="en-US" sz="1100" dirty="0" smtClean="0"/>
          </a:p>
          <a:p>
            <a:endParaRPr lang="en-US" sz="1100" dirty="0"/>
          </a:p>
        </p:txBody>
      </p:sp>
      <p:sp>
        <p:nvSpPr>
          <p:cNvPr id="7" name="Title 6"/>
          <p:cNvSpPr>
            <a:spLocks noGrp="1"/>
          </p:cNvSpPr>
          <p:nvPr>
            <p:ph type="title"/>
          </p:nvPr>
        </p:nvSpPr>
        <p:spPr/>
        <p:txBody>
          <a:bodyPr/>
          <a:lstStyle/>
          <a:p>
            <a:r>
              <a:rPr lang="en-US" dirty="0" smtClean="0"/>
              <a:t>Establishment of Vision and Goals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667000"/>
            <a:ext cx="6480174" cy="3886200"/>
          </a:xfrm>
        </p:spPr>
        <p:txBody>
          <a:bodyPr>
            <a:noAutofit/>
          </a:bodyPr>
          <a:lstStyle/>
          <a:p>
            <a:r>
              <a:rPr lang="en-US" sz="1000" dirty="0" smtClean="0"/>
              <a:t> There are six state approved instructional models through which ESOL students are served.  </a:t>
            </a:r>
          </a:p>
          <a:p>
            <a:endParaRPr lang="en-US" sz="1000" dirty="0" smtClean="0"/>
          </a:p>
          <a:p>
            <a:r>
              <a:rPr lang="en-US" sz="1000" dirty="0" smtClean="0"/>
              <a:t>Atkinson County Middle School uses the </a:t>
            </a:r>
          </a:p>
          <a:p>
            <a:r>
              <a:rPr lang="en-US" sz="1000" dirty="0" smtClean="0"/>
              <a:t> Pull-out model.  Students receive Instruction one block per day in a class called Reading and Listening.</a:t>
            </a:r>
          </a:p>
          <a:p>
            <a:endParaRPr lang="en-US" sz="1000" dirty="0" smtClean="0"/>
          </a:p>
          <a:p>
            <a:r>
              <a:rPr lang="en-US" sz="1000" dirty="0" smtClean="0"/>
              <a:t>This is a great delivery model however, more certified ESOL instructors are needed to address the numbers and needs of the students at </a:t>
            </a:r>
            <a:r>
              <a:rPr lang="en-US" sz="1000" dirty="0" err="1" smtClean="0"/>
              <a:t>atkinson</a:t>
            </a:r>
            <a:r>
              <a:rPr lang="en-US" sz="1000" dirty="0" smtClean="0"/>
              <a:t> County Middle School.</a:t>
            </a:r>
          </a:p>
          <a:p>
            <a:r>
              <a:rPr lang="en-US" sz="1000" dirty="0" smtClean="0"/>
              <a:t>The state of Georgia uses Formula Funding:  </a:t>
            </a:r>
          </a:p>
          <a:p>
            <a:r>
              <a:rPr lang="en-US" sz="1000" dirty="0" smtClean="0"/>
              <a:t>Teacher allocations account</a:t>
            </a:r>
          </a:p>
          <a:p>
            <a:endParaRPr lang="en-US" sz="1000" dirty="0" smtClean="0"/>
          </a:p>
          <a:p>
            <a:r>
              <a:rPr lang="en-US" sz="1000" dirty="0" smtClean="0"/>
              <a:t> for ELLs in their state’s primary funding formula through staffing costs.  Under this formula based on Atkinson County Middle School ESOL numbers an additional ESOL Teacher Should be hired.  </a:t>
            </a:r>
          </a:p>
          <a:p>
            <a:endParaRPr lang="en-US" sz="1000" dirty="0"/>
          </a:p>
        </p:txBody>
      </p:sp>
      <p:sp>
        <p:nvSpPr>
          <p:cNvPr id="3" name="Title 2"/>
          <p:cNvSpPr>
            <a:spLocks noGrp="1"/>
          </p:cNvSpPr>
          <p:nvPr>
            <p:ph type="title"/>
          </p:nvPr>
        </p:nvSpPr>
        <p:spPr/>
        <p:txBody>
          <a:bodyPr/>
          <a:lstStyle/>
          <a:p>
            <a:r>
              <a:rPr lang="en-US" dirty="0" smtClean="0"/>
              <a:t>ESOL Instructional Delivery Model</a:t>
            </a:r>
            <a:endParaRPr lang="en-US" dirty="0"/>
          </a:p>
        </p:txBody>
      </p:sp>
      <p:pic>
        <p:nvPicPr>
          <p:cNvPr id="4" name="Picture 2"/>
          <p:cNvPicPr>
            <a:picLocks noChangeAspect="1" noChangeArrowheads="1"/>
          </p:cNvPicPr>
          <p:nvPr/>
        </p:nvPicPr>
        <p:blipFill>
          <a:blip r:embed="rId2" cstate="print"/>
          <a:srcRect/>
          <a:stretch>
            <a:fillRect/>
          </a:stretch>
        </p:blipFill>
        <p:spPr bwMode="auto">
          <a:xfrm flipV="1">
            <a:off x="0" y="1295400"/>
            <a:ext cx="1542897" cy="1512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Data Based Measures for ESOL Program</a:t>
            </a:r>
            <a:endParaRPr lang="en-US" dirty="0"/>
          </a:p>
        </p:txBody>
      </p:sp>
      <p:pic>
        <p:nvPicPr>
          <p:cNvPr id="8193" name="Picture 1"/>
          <p:cNvPicPr>
            <a:picLocks noChangeAspect="1" noChangeArrowheads="1"/>
          </p:cNvPicPr>
          <p:nvPr/>
        </p:nvPicPr>
        <p:blipFill>
          <a:blip r:embed="rId2"/>
          <a:srcRect/>
          <a:stretch>
            <a:fillRect/>
          </a:stretch>
        </p:blipFill>
        <p:spPr bwMode="auto">
          <a:xfrm>
            <a:off x="1600200" y="2438400"/>
            <a:ext cx="6096000" cy="4213860"/>
          </a:xfrm>
          <a:prstGeom prst="rect">
            <a:avLst/>
          </a:prstGeom>
          <a:noFill/>
          <a:ln w="9525">
            <a:noFill/>
            <a:miter lim="800000"/>
            <a:headEnd/>
            <a:tailEnd/>
          </a:ln>
          <a:effectLst/>
        </p:spPr>
      </p:pic>
      <p:sp>
        <p:nvSpPr>
          <p:cNvPr id="5" name="TextBox 4"/>
          <p:cNvSpPr txBox="1"/>
          <p:nvPr/>
        </p:nvSpPr>
        <p:spPr>
          <a:xfrm>
            <a:off x="0" y="5638800"/>
            <a:ext cx="9144000" cy="646331"/>
          </a:xfrm>
          <a:prstGeom prst="rect">
            <a:avLst/>
          </a:prstGeom>
          <a:noFill/>
        </p:spPr>
        <p:txBody>
          <a:bodyPr wrap="square" rtlCol="0">
            <a:spAutoFit/>
          </a:bodyPr>
          <a:lstStyle/>
          <a:p>
            <a:r>
              <a:rPr lang="en-US" dirty="0" smtClean="0"/>
              <a:t>Retrieved from:  </a:t>
            </a:r>
            <a:r>
              <a:rPr lang="en-US" dirty="0" smtClean="0">
                <a:hlinkClick r:id="rId3"/>
              </a:rPr>
              <a:t>https://www.newamerica.org/education-policy/edcentral/totalenglishlearners/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2743200"/>
          </a:xfrm>
        </p:spPr>
        <p:txBody>
          <a:bodyPr>
            <a:normAutofit fontScale="70000" lnSpcReduction="20000"/>
          </a:bodyPr>
          <a:lstStyle/>
          <a:p>
            <a:endParaRPr lang="en-US" dirty="0" smtClean="0"/>
          </a:p>
          <a:p>
            <a:pPr marL="342900" indent="-342900" algn="l">
              <a:buAutoNum type="arabicPeriod"/>
            </a:pPr>
            <a:r>
              <a:rPr lang="en-US" dirty="0" smtClean="0"/>
              <a:t>An increase in student achievement on formative and Summative Assessment.</a:t>
            </a:r>
          </a:p>
          <a:p>
            <a:pPr marL="342900" indent="-342900">
              <a:buAutoNum type="arabicPeriod"/>
            </a:pPr>
            <a:endParaRPr lang="en-US" dirty="0" smtClean="0"/>
          </a:p>
          <a:p>
            <a:pPr algn="l"/>
            <a:r>
              <a:rPr lang="en-US" dirty="0" smtClean="0"/>
              <a:t>2.  Digital Student Portfolio Tool</a:t>
            </a:r>
          </a:p>
          <a:p>
            <a:pPr algn="l"/>
            <a:r>
              <a:rPr lang="en-US" b="0" dirty="0" smtClean="0"/>
              <a:t>A digital student portfolio is a collection of evidence, created by the student, that shows her or his work in descriptive context. This can serve as a qualitative indicator of student learning for teachers, i.e., it shows creativity and/or analysis of the words. It can also provide evidence that the teacher and school/district are making concrete efforts to aid special populations, as required by law. </a:t>
            </a:r>
          </a:p>
          <a:p>
            <a:endParaRPr lang="en-US" dirty="0" smtClean="0"/>
          </a:p>
          <a:p>
            <a:r>
              <a:rPr lang="en-US" dirty="0" smtClean="0"/>
              <a:t>These two measures will show evidence of the success of Initiative #3.</a:t>
            </a:r>
            <a:endParaRPr lang="en-US" dirty="0"/>
          </a:p>
        </p:txBody>
      </p:sp>
      <p:sp>
        <p:nvSpPr>
          <p:cNvPr id="3" name="Title 2"/>
          <p:cNvSpPr>
            <a:spLocks noGrp="1"/>
          </p:cNvSpPr>
          <p:nvPr>
            <p:ph type="title"/>
          </p:nvPr>
        </p:nvSpPr>
        <p:spPr/>
        <p:txBody>
          <a:bodyPr/>
          <a:lstStyle/>
          <a:p>
            <a:r>
              <a:rPr lang="en-US" dirty="0" smtClean="0"/>
              <a:t>Data Based Measures for ESOL and Success of Initiative #3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667000"/>
            <a:ext cx="6858000" cy="3048000"/>
          </a:xfrm>
        </p:spPr>
        <p:txBody>
          <a:bodyPr>
            <a:normAutofit fontScale="55000" lnSpcReduction="20000"/>
          </a:bodyPr>
          <a:lstStyle/>
          <a:p>
            <a:r>
              <a:rPr lang="en-US" dirty="0" smtClean="0"/>
              <a:t>Atkinson County Middle School being a school that serves economically disadvantaged students and is located in a rural area of Georgia with very little tax base will need Grant money to meet the needs of their students.</a:t>
            </a:r>
          </a:p>
          <a:p>
            <a:r>
              <a:rPr lang="en-US" dirty="0" smtClean="0"/>
              <a:t>A grant Writing Initiative needs to be established in order to secure the much needed resources to improve the Middle schools' Facilities.</a:t>
            </a:r>
          </a:p>
          <a:p>
            <a:endParaRPr lang="en-US" dirty="0" smtClean="0"/>
          </a:p>
          <a:p>
            <a:r>
              <a:rPr lang="en-US" dirty="0" smtClean="0"/>
              <a:t>Grants that the Middle school could look into for example:</a:t>
            </a:r>
          </a:p>
          <a:p>
            <a:endParaRPr lang="en-US" dirty="0" smtClean="0"/>
          </a:p>
          <a:p>
            <a:r>
              <a:rPr lang="en-US" b="0" dirty="0" smtClean="0"/>
              <a:t>L4GA Grant Basics</a:t>
            </a:r>
          </a:p>
          <a:p>
            <a:endParaRPr lang="en-US" dirty="0" smtClean="0"/>
          </a:p>
          <a:p>
            <a:endParaRPr lang="en-US" dirty="0" smtClean="0"/>
          </a:p>
          <a:p>
            <a:r>
              <a:rPr lang="en-US" dirty="0" smtClean="0"/>
              <a:t>SIG Schools (School Improvement Grant SIG 1003(g) Schools)</a:t>
            </a:r>
          </a:p>
          <a:p>
            <a:endParaRPr lang="en-US" dirty="0" smtClean="0"/>
          </a:p>
          <a:p>
            <a:endParaRPr lang="en-US" dirty="0" smtClean="0"/>
          </a:p>
          <a:p>
            <a:r>
              <a:rPr lang="en-US" dirty="0" smtClean="0">
                <a:latin typeface="Times New Roman" panose="02020603050405020304" pitchFamily="18" charset="0"/>
                <a:ea typeface="Times New Roman" panose="02020603050405020304" pitchFamily="18" charset="0"/>
              </a:rPr>
              <a:t>Many Grants Promise to improve student literacy learning, teacher delivery of instruction, school climate, and academic outcomes across all sub-groups of children, from birth to grade 12.”</a:t>
            </a:r>
            <a:endParaRPr lang="en-US" dirty="0"/>
          </a:p>
        </p:txBody>
      </p:sp>
      <p:sp>
        <p:nvSpPr>
          <p:cNvPr id="3" name="Title 2"/>
          <p:cNvSpPr>
            <a:spLocks noGrp="1"/>
          </p:cNvSpPr>
          <p:nvPr>
            <p:ph type="title"/>
          </p:nvPr>
        </p:nvSpPr>
        <p:spPr/>
        <p:txBody>
          <a:bodyPr/>
          <a:lstStyle/>
          <a:p>
            <a:r>
              <a:rPr lang="en-US" dirty="0" smtClean="0"/>
              <a:t>Initiative #4 School Facilities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5400" y="2667000"/>
            <a:ext cx="6553200" cy="3810000"/>
          </a:xfrm>
        </p:spPr>
        <p:txBody>
          <a:bodyPr>
            <a:normAutofit fontScale="77500" lnSpcReduction="20000"/>
          </a:bodyPr>
          <a:lstStyle/>
          <a:p>
            <a:r>
              <a:rPr lang="en-US" b="0" dirty="0" smtClean="0"/>
              <a:t>The Grants Program Unit of the Georgia Department of Education's Title I Programs Division administers several federal formula and competitive grant programs.</a:t>
            </a:r>
          </a:p>
          <a:p>
            <a:endParaRPr lang="en-US" b="0" dirty="0" smtClean="0"/>
          </a:p>
          <a:p>
            <a:r>
              <a:rPr lang="en-US" dirty="0" smtClean="0"/>
              <a:t>Formula Grants</a:t>
            </a:r>
            <a:r>
              <a:rPr lang="en-US" b="0" dirty="0" smtClean="0"/>
              <a:t> are awarded to the Department of Education based on a predetermined formula (population, other factors). Formula-driven grants are passed on to local agencies and organizations via </a:t>
            </a:r>
            <a:r>
              <a:rPr lang="en-US" b="0" dirty="0" err="1" smtClean="0"/>
              <a:t>subgrants</a:t>
            </a:r>
            <a:r>
              <a:rPr lang="en-US" b="0" dirty="0" smtClean="0"/>
              <a:t>.</a:t>
            </a:r>
            <a:br>
              <a:rPr lang="en-US" b="0" dirty="0" smtClean="0"/>
            </a:br>
            <a:endParaRPr lang="en-US" b="0" dirty="0" smtClean="0"/>
          </a:p>
          <a:p>
            <a:r>
              <a:rPr lang="en-US" dirty="0" smtClean="0"/>
              <a:t>Competitive Grants </a:t>
            </a:r>
            <a:r>
              <a:rPr lang="en-US" b="0" dirty="0" smtClean="0"/>
              <a:t>are awarded to the </a:t>
            </a:r>
            <a:r>
              <a:rPr lang="en-US" b="0" dirty="0" err="1" smtClean="0"/>
              <a:t>the</a:t>
            </a:r>
            <a:r>
              <a:rPr lang="en-US" b="0" dirty="0" smtClean="0"/>
              <a:t> Department of Education who, in turn, awards grants on a competitive basis, consistent with congressional earmarks, to public and private nonprofit organizations</a:t>
            </a:r>
          </a:p>
          <a:p>
            <a:endParaRPr lang="en-US" b="0" dirty="0" smtClean="0"/>
          </a:p>
          <a:p>
            <a:r>
              <a:rPr lang="en-US" b="0" dirty="0" smtClean="0"/>
              <a:t>-Retrieved from:.</a:t>
            </a:r>
            <a:r>
              <a:rPr lang="en-US" dirty="0" smtClean="0"/>
              <a:t> Grants</a:t>
            </a:r>
            <a:r>
              <a:rPr lang="en-US" dirty="0" smtClean="0">
                <a:hlinkClick r:id="rId2"/>
              </a:rPr>
              <a:t>https://www.gadoe.org/School-Improvement/Federal-Programs/Pages/Outreach-Overview.aspx</a:t>
            </a:r>
            <a:endParaRPr lang="en-US" b="0" dirty="0" smtClean="0"/>
          </a:p>
          <a:p>
            <a:endParaRPr lang="en-US" b="0" dirty="0" smtClean="0"/>
          </a:p>
          <a:p>
            <a:endParaRPr lang="en-US" b="0" dirty="0"/>
          </a:p>
        </p:txBody>
      </p:sp>
      <p:sp>
        <p:nvSpPr>
          <p:cNvPr id="3" name="Title 2"/>
          <p:cNvSpPr>
            <a:spLocks noGrp="1"/>
          </p:cNvSpPr>
          <p:nvPr>
            <p:ph type="title"/>
          </p:nvPr>
        </p:nvSpPr>
        <p:spPr/>
        <p:txBody>
          <a:bodyPr/>
          <a:lstStyle/>
          <a:p>
            <a:r>
              <a:rPr lang="en-US" dirty="0" smtClean="0"/>
              <a:t>Getting Ready to Write a Grant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Atkinson County Middle School</a:t>
            </a:r>
            <a:endParaRPr lang="en-US" dirty="0"/>
          </a:p>
        </p:txBody>
      </p:sp>
      <p:sp>
        <p:nvSpPr>
          <p:cNvPr id="4" name="Text Placeholder 3"/>
          <p:cNvSpPr>
            <a:spLocks noGrp="1"/>
          </p:cNvSpPr>
          <p:nvPr>
            <p:ph type="body" sz="half" idx="2"/>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t>Overview:</a:t>
            </a:r>
          </a:p>
          <a:p>
            <a:r>
              <a:rPr lang="en-US" sz="1300" b="1" cap="all" dirty="0" smtClean="0"/>
              <a:t>SCHOOL INFORMATION</a:t>
            </a:r>
          </a:p>
          <a:p>
            <a:pPr fontAlgn="ctr"/>
            <a:r>
              <a:rPr lang="en-US" sz="1300" b="1" cap="all" dirty="0" smtClean="0"/>
              <a:t>NUMBER OF STUDENTS ENROLLED</a:t>
            </a:r>
          </a:p>
          <a:p>
            <a:pPr fontAlgn="ctr"/>
            <a:r>
              <a:rPr lang="en-US" sz="1300" b="1" dirty="0" smtClean="0"/>
              <a:t>408</a:t>
            </a:r>
          </a:p>
          <a:p>
            <a:pPr fontAlgn="ctr"/>
            <a:r>
              <a:rPr lang="en-US" sz="1300" b="1" cap="all" dirty="0" smtClean="0"/>
              <a:t>SCHOOL GRADES</a:t>
            </a:r>
          </a:p>
          <a:p>
            <a:pPr fontAlgn="ctr"/>
            <a:r>
              <a:rPr lang="en-US" sz="1300" b="1" dirty="0" smtClean="0"/>
              <a:t>06, 07, 08</a:t>
            </a:r>
          </a:p>
          <a:p>
            <a:pPr fontAlgn="ctr"/>
            <a:r>
              <a:rPr lang="en-US" sz="1300" b="1" cap="all" dirty="0" smtClean="0"/>
              <a:t>ADDRESS</a:t>
            </a:r>
          </a:p>
          <a:p>
            <a:pPr fontAlgn="ctr"/>
            <a:r>
              <a:rPr lang="en-US" sz="1300" dirty="0" smtClean="0"/>
              <a:t>145 Rebel Lane </a:t>
            </a:r>
          </a:p>
          <a:p>
            <a:pPr fontAlgn="ctr"/>
            <a:r>
              <a:rPr lang="en-US" sz="1300" dirty="0" smtClean="0"/>
              <a:t>Pearson, GA   31642-5535</a:t>
            </a:r>
          </a:p>
          <a:p>
            <a:pPr fontAlgn="ctr"/>
            <a:r>
              <a:rPr lang="en-US" sz="1300" b="1" cap="all" dirty="0" smtClean="0"/>
              <a:t>DISTRICT WEBSITE</a:t>
            </a:r>
          </a:p>
          <a:p>
            <a:pPr fontAlgn="ctr"/>
            <a:r>
              <a:rPr lang="en-US" sz="1300" b="1" dirty="0" smtClean="0">
                <a:hlinkClick r:id="rId2"/>
              </a:rPr>
              <a:t>http://www.atkinson.k12.ga.us</a:t>
            </a:r>
            <a:endParaRPr lang="en-US" sz="1300" b="1" dirty="0" smtClean="0"/>
          </a:p>
          <a:p>
            <a:pPr fontAlgn="ctr"/>
            <a:r>
              <a:rPr lang="en-US" sz="1300" b="1" cap="all" dirty="0" smtClean="0"/>
              <a:t>TITLE I STATUS</a:t>
            </a:r>
          </a:p>
          <a:p>
            <a:pPr fontAlgn="ctr"/>
            <a:r>
              <a:rPr lang="en-US" sz="1300" b="1" dirty="0" smtClean="0"/>
              <a:t>YES</a:t>
            </a:r>
          </a:p>
          <a:p>
            <a:endParaRPr lang="en-US" dirty="0" smtClean="0"/>
          </a:p>
          <a:p>
            <a:endParaRPr lang="en-US" dirty="0"/>
          </a:p>
        </p:txBody>
      </p:sp>
      <p:pic>
        <p:nvPicPr>
          <p:cNvPr id="32770" name="Picture 2" descr="EDUCATION – Harper Company Builders, Inc."/>
          <p:cNvPicPr>
            <a:picLocks noGrp="1" noChangeAspect="1" noChangeArrowheads="1"/>
          </p:cNvPicPr>
          <p:nvPr>
            <p:ph type="pic" idx="1"/>
          </p:nvPr>
        </p:nvPicPr>
        <p:blipFill>
          <a:blip r:embed="rId3"/>
          <a:srcRect l="4000" r="4000"/>
          <a:stretch>
            <a:fillRect/>
          </a:stretch>
        </p:blipFill>
        <p:spPr bwMode="auto">
          <a:xfrm>
            <a:off x="3048000" y="990600"/>
            <a:ext cx="5362575" cy="390005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2819400"/>
          </a:xfrm>
        </p:spPr>
        <p:txBody>
          <a:bodyPr>
            <a:normAutofit fontScale="77500" lnSpcReduction="20000"/>
          </a:bodyPr>
          <a:lstStyle/>
          <a:p>
            <a:pPr marL="342900" indent="-342900" algn="l">
              <a:buAutoNum type="arabicPeriod"/>
            </a:pPr>
            <a:r>
              <a:rPr lang="en-US" dirty="0" smtClean="0"/>
              <a:t>Assemble a Proposal Preparation Team</a:t>
            </a:r>
          </a:p>
          <a:p>
            <a:pPr marL="342900" indent="-342900" algn="l">
              <a:buAutoNum type="arabicPeriod"/>
            </a:pPr>
            <a:r>
              <a:rPr lang="en-US" dirty="0" smtClean="0"/>
              <a:t>identify the persons and their role and how they will be vital to the participant in preparing and submitting a grant proposal</a:t>
            </a:r>
          </a:p>
          <a:p>
            <a:pPr marL="342900" indent="-342900" algn="l"/>
            <a:r>
              <a:rPr lang="en-US" dirty="0" smtClean="0"/>
              <a:t>    For example:  Most Proposal teams are comprised of administrators, Teachers, Support Staff and Community Members</a:t>
            </a:r>
          </a:p>
          <a:p>
            <a:pPr marL="342900" indent="-342900" algn="l"/>
            <a:r>
              <a:rPr lang="en-US" dirty="0" smtClean="0"/>
              <a:t>3. Reason for The Grant: What are the components of the project? How will you justify the requested funding? What are your long term goals and expected outcomes, and how will you evaluate them? </a:t>
            </a:r>
          </a:p>
          <a:p>
            <a:pPr marL="342900" indent="-342900" algn="l">
              <a:buAutoNum type="arabicPeriod" startAt="4"/>
            </a:pPr>
            <a:r>
              <a:rPr lang="en-US" dirty="0" smtClean="0"/>
              <a:t>Establish a time line.</a:t>
            </a:r>
          </a:p>
          <a:p>
            <a:pPr marL="342900" indent="-342900" algn="l">
              <a:buAutoNum type="arabicPeriod" startAt="4"/>
            </a:pPr>
            <a:r>
              <a:rPr lang="en-US" dirty="0" smtClean="0"/>
              <a:t>Collaboration is a key component for successful Grant Writing.</a:t>
            </a:r>
          </a:p>
          <a:p>
            <a:pPr marL="342900" indent="-342900" algn="l">
              <a:buAutoNum type="arabicPeriod"/>
            </a:pPr>
            <a:endParaRPr lang="en-US" dirty="0"/>
          </a:p>
        </p:txBody>
      </p:sp>
      <p:sp>
        <p:nvSpPr>
          <p:cNvPr id="3" name="Title 2"/>
          <p:cNvSpPr>
            <a:spLocks noGrp="1"/>
          </p:cNvSpPr>
          <p:nvPr>
            <p:ph type="title"/>
          </p:nvPr>
        </p:nvSpPr>
        <p:spPr/>
        <p:txBody>
          <a:bodyPr/>
          <a:lstStyle/>
          <a:p>
            <a:r>
              <a:rPr lang="en-US" dirty="0" smtClean="0"/>
              <a:t>Getting Started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If Atkinson County Middle school is rewarded the Grant and the use of funds is put into the appropriate areas success will be forthcoming.</a:t>
            </a:r>
            <a:endParaRPr lang="en-US" dirty="0"/>
          </a:p>
        </p:txBody>
      </p:sp>
      <p:sp>
        <p:nvSpPr>
          <p:cNvPr id="3" name="Title 2"/>
          <p:cNvSpPr>
            <a:spLocks noGrp="1"/>
          </p:cNvSpPr>
          <p:nvPr>
            <p:ph type="title"/>
          </p:nvPr>
        </p:nvSpPr>
        <p:spPr/>
        <p:txBody>
          <a:bodyPr/>
          <a:lstStyle/>
          <a:p>
            <a:r>
              <a:rPr lang="en-US" dirty="0" smtClean="0"/>
              <a:t>Measure of Success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7800" y="2743200"/>
            <a:ext cx="6400800" cy="2362200"/>
          </a:xfrm>
        </p:spPr>
        <p:txBody>
          <a:bodyPr>
            <a:normAutofit fontScale="25000" lnSpcReduction="20000"/>
          </a:bodyPr>
          <a:lstStyle/>
          <a:p>
            <a:r>
              <a:rPr lang="en-US" sz="6200" b="0" dirty="0" smtClean="0"/>
              <a:t>Ongoing research shows that </a:t>
            </a:r>
            <a:r>
              <a:rPr lang="en-US" sz="6200" dirty="0" smtClean="0"/>
              <a:t>family engagement</a:t>
            </a:r>
            <a:r>
              <a:rPr lang="en-US" sz="6200" b="0" dirty="0" smtClean="0"/>
              <a:t> in </a:t>
            </a:r>
            <a:r>
              <a:rPr lang="en-US" sz="6200" dirty="0" smtClean="0"/>
              <a:t>schools</a:t>
            </a:r>
            <a:r>
              <a:rPr lang="en-US" sz="6200" b="0" dirty="0" smtClean="0"/>
              <a:t> improves </a:t>
            </a:r>
          </a:p>
          <a:p>
            <a:r>
              <a:rPr lang="en-US" sz="6200" dirty="0" smtClean="0"/>
              <a:t>student achievement</a:t>
            </a:r>
            <a:r>
              <a:rPr lang="en-US" sz="6200" b="0" dirty="0" smtClean="0"/>
              <a:t>, reduces absenteeism, and restores </a:t>
            </a:r>
            <a:r>
              <a:rPr lang="en-US" sz="6200" dirty="0" smtClean="0"/>
              <a:t>parents</a:t>
            </a:r>
            <a:r>
              <a:rPr lang="en-US" sz="6200" b="0" dirty="0" smtClean="0"/>
              <a:t>' confidence in their children's education. </a:t>
            </a:r>
          </a:p>
          <a:p>
            <a:endParaRPr lang="en-US" sz="5600" b="0" dirty="0" smtClean="0"/>
          </a:p>
          <a:p>
            <a:endParaRPr lang="en-US" sz="5600" b="0" dirty="0" smtClean="0"/>
          </a:p>
          <a:p>
            <a:r>
              <a:rPr lang="en-US" sz="5600" b="0" dirty="0" smtClean="0"/>
              <a:t>Retrieved from:  </a:t>
            </a:r>
          </a:p>
          <a:p>
            <a:r>
              <a:rPr lang="en-US" sz="5600" dirty="0" smtClean="0">
                <a:hlinkClick r:id="rId2"/>
              </a:rPr>
              <a:t>http://neatoday.org/2014/11/18/the-enduring-importance-of-parental-involvement-2/</a:t>
            </a:r>
            <a:endParaRPr lang="en-US" sz="5600" dirty="0"/>
          </a:p>
        </p:txBody>
      </p:sp>
      <p:sp>
        <p:nvSpPr>
          <p:cNvPr id="3" name="Title 2"/>
          <p:cNvSpPr>
            <a:spLocks noGrp="1"/>
          </p:cNvSpPr>
          <p:nvPr>
            <p:ph type="title"/>
          </p:nvPr>
        </p:nvSpPr>
        <p:spPr/>
        <p:txBody>
          <a:bodyPr/>
          <a:lstStyle/>
          <a:p>
            <a:r>
              <a:rPr lang="en-US" dirty="0" smtClean="0"/>
              <a:t>Initiative #5  Parental Involvement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2743200"/>
          </a:xfrm>
        </p:spPr>
        <p:txBody>
          <a:bodyPr>
            <a:normAutofit fontScale="77500" lnSpcReduction="20000"/>
          </a:bodyPr>
          <a:lstStyle/>
          <a:p>
            <a:r>
              <a:rPr lang="en-US" b="0" dirty="0" smtClean="0"/>
              <a:t>The Atkinson County Parent - Family Engagement Coordinator provides information and resources to assist families with helping their children increase their academic achievement. Atkinson County High School, Atkinson County Middle School, Pearson Elementary School, and </a:t>
            </a:r>
            <a:r>
              <a:rPr lang="en-US" b="0" dirty="0" err="1" smtClean="0"/>
              <a:t>Willacoochee</a:t>
            </a:r>
            <a:r>
              <a:rPr lang="en-US" b="0" dirty="0" smtClean="0"/>
              <a:t> Elementary School are school-wide Title I schools. </a:t>
            </a:r>
          </a:p>
          <a:p>
            <a:endParaRPr lang="en-US" b="0" dirty="0" smtClean="0"/>
          </a:p>
          <a:p>
            <a:r>
              <a:rPr lang="en-US" b="0" dirty="0" smtClean="0"/>
              <a:t>Families are invited to provide suggestions and ideas to improve our Title I programs and plans.   Together...we can make a difference! </a:t>
            </a:r>
          </a:p>
          <a:p>
            <a:r>
              <a:rPr lang="en-US" dirty="0" smtClean="0"/>
              <a:t>Email: mgiddens@atkinson.k12.ga.us</a:t>
            </a:r>
            <a:endParaRPr lang="en-US" b="0" dirty="0" smtClean="0"/>
          </a:p>
          <a:p>
            <a:r>
              <a:rPr lang="en-US" dirty="0" smtClean="0"/>
              <a:t> </a:t>
            </a:r>
            <a:endParaRPr lang="en-US" b="0" dirty="0" smtClean="0"/>
          </a:p>
          <a:p>
            <a:endParaRPr lang="en-US" b="0" dirty="0" smtClean="0"/>
          </a:p>
          <a:p>
            <a:r>
              <a:rPr lang="en-US" b="0" dirty="0" smtClean="0"/>
              <a:t> </a:t>
            </a:r>
          </a:p>
          <a:p>
            <a:endParaRPr lang="en-US" dirty="0"/>
          </a:p>
        </p:txBody>
      </p:sp>
      <p:sp>
        <p:nvSpPr>
          <p:cNvPr id="3" name="Title 2"/>
          <p:cNvSpPr>
            <a:spLocks noGrp="1"/>
          </p:cNvSpPr>
          <p:nvPr>
            <p:ph type="title"/>
          </p:nvPr>
        </p:nvSpPr>
        <p:spPr/>
        <p:txBody>
          <a:bodyPr/>
          <a:lstStyle/>
          <a:p>
            <a:r>
              <a:rPr lang="en-US" dirty="0" smtClean="0"/>
              <a:t>Atkinson County Middle School Parent Coordinator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p:txBody>
          <a:bodyPr>
            <a:normAutofit fontScale="32500" lnSpcReduction="20000"/>
          </a:bodyPr>
          <a:lstStyle/>
          <a:p>
            <a:r>
              <a:rPr lang="en-US" b="1" dirty="0" smtClean="0"/>
              <a:t>Parent Links</a:t>
            </a:r>
            <a:endParaRPr lang="en-US" dirty="0" smtClean="0"/>
          </a:p>
          <a:p>
            <a:r>
              <a:rPr lang="en-US" b="1" dirty="0" smtClean="0">
                <a:hlinkClick r:id="rId2"/>
              </a:rPr>
              <a:t>A Family's Guide to Title I</a:t>
            </a:r>
            <a:r>
              <a:rPr lang="en-US" dirty="0" smtClean="0"/>
              <a:t/>
            </a:r>
            <a:br>
              <a:rPr lang="en-US" dirty="0" smtClean="0"/>
            </a:br>
            <a:r>
              <a:rPr lang="en-US" dirty="0" smtClean="0"/>
              <a:t/>
            </a:r>
            <a:br>
              <a:rPr lang="en-US" dirty="0" smtClean="0"/>
            </a:br>
            <a:r>
              <a:rPr lang="en-US" b="1" dirty="0" smtClean="0">
                <a:hlinkClick r:id="rId3"/>
              </a:rPr>
              <a:t>A Family's Guide to Title I Spanish Version</a:t>
            </a:r>
            <a:r>
              <a:rPr lang="en-US" dirty="0" smtClean="0"/>
              <a:t/>
            </a:r>
            <a:br>
              <a:rPr lang="en-US" dirty="0" smtClean="0"/>
            </a:br>
            <a:r>
              <a:rPr lang="en-US" dirty="0" smtClean="0"/>
              <a:t/>
            </a:r>
            <a:br>
              <a:rPr lang="en-US" dirty="0" smtClean="0"/>
            </a:br>
            <a:r>
              <a:rPr lang="en-US" b="1" dirty="0" smtClean="0">
                <a:hlinkClick r:id="rId4"/>
              </a:rPr>
              <a:t>ATKINSON COUNTY DISTRICT TESTING CALENDAR 2019-2020</a:t>
            </a:r>
            <a:r>
              <a:rPr lang="en-US" dirty="0" smtClean="0"/>
              <a:t/>
            </a:r>
            <a:br>
              <a:rPr lang="en-US" dirty="0" smtClean="0"/>
            </a:br>
            <a:r>
              <a:rPr lang="en-US" dirty="0" smtClean="0"/>
              <a:t/>
            </a:r>
            <a:br>
              <a:rPr lang="en-US" dirty="0" smtClean="0"/>
            </a:br>
            <a:r>
              <a:rPr lang="en-US" b="1" dirty="0" smtClean="0">
                <a:hlinkClick r:id="rId5"/>
              </a:rPr>
              <a:t>Atkinson County Family Connection </a:t>
            </a:r>
            <a:r>
              <a:rPr lang="en-US" b="1" dirty="0" err="1" smtClean="0">
                <a:hlinkClick r:id="rId5"/>
              </a:rPr>
              <a:t>Facebook</a:t>
            </a:r>
            <a:r>
              <a:rPr lang="en-US" b="1" dirty="0" smtClean="0">
                <a:hlinkClick r:id="rId5"/>
              </a:rPr>
              <a:t> Page</a:t>
            </a:r>
            <a:r>
              <a:rPr lang="en-US" dirty="0" smtClean="0"/>
              <a:t/>
            </a:r>
            <a:br>
              <a:rPr lang="en-US" dirty="0" smtClean="0"/>
            </a:br>
            <a:r>
              <a:rPr lang="en-US" dirty="0" smtClean="0"/>
              <a:t/>
            </a:r>
            <a:br>
              <a:rPr lang="en-US" dirty="0" smtClean="0"/>
            </a:br>
            <a:r>
              <a:rPr lang="en-US" b="1" dirty="0" smtClean="0">
                <a:hlinkClick r:id="rId6"/>
              </a:rPr>
              <a:t>Atkinson County High School Stakeholder &amp; Parent/Guardian Input Form</a:t>
            </a:r>
            <a:r>
              <a:rPr lang="en-US" dirty="0" smtClean="0"/>
              <a:t/>
            </a:r>
            <a:br>
              <a:rPr lang="en-US" dirty="0" smtClean="0"/>
            </a:br>
            <a:r>
              <a:rPr lang="en-US" dirty="0" smtClean="0"/>
              <a:t/>
            </a:r>
            <a:br>
              <a:rPr lang="en-US" dirty="0" smtClean="0"/>
            </a:br>
            <a:r>
              <a:rPr lang="en-US" b="1" dirty="0" smtClean="0">
                <a:hlinkClick r:id="rId7"/>
              </a:rPr>
              <a:t>Atkinson County Middle School Stakeholder &amp; Parent/Guardian Input Form</a:t>
            </a:r>
            <a:r>
              <a:rPr lang="en-US" dirty="0" smtClean="0"/>
              <a:t/>
            </a:r>
            <a:br>
              <a:rPr lang="en-US" dirty="0" smtClean="0"/>
            </a:br>
            <a:r>
              <a:rPr lang="en-US" dirty="0" smtClean="0"/>
              <a:t/>
            </a:r>
            <a:br>
              <a:rPr lang="en-US" dirty="0" smtClean="0"/>
            </a:br>
            <a:r>
              <a:rPr lang="en-US" b="1" dirty="0" smtClean="0">
                <a:hlinkClick r:id="rId8"/>
              </a:rPr>
              <a:t>Atkinson County Report Card- District and Schools</a:t>
            </a:r>
            <a:r>
              <a:rPr lang="en-US" dirty="0" smtClean="0"/>
              <a:t/>
            </a:r>
            <a:br>
              <a:rPr lang="en-US" dirty="0" smtClean="0"/>
            </a:br>
            <a:r>
              <a:rPr lang="en-US" dirty="0" smtClean="0"/>
              <a:t/>
            </a:r>
            <a:br>
              <a:rPr lang="en-US" dirty="0" smtClean="0"/>
            </a:br>
            <a:r>
              <a:rPr lang="en-US" b="1" dirty="0" smtClean="0">
                <a:hlinkClick r:id="rId9"/>
              </a:rPr>
              <a:t>Atkinson County Schools Parent-Family Engagement </a:t>
            </a:r>
            <a:r>
              <a:rPr lang="en-US" b="1" dirty="0" err="1" smtClean="0">
                <a:hlinkClick r:id="rId9"/>
              </a:rPr>
              <a:t>Facebook</a:t>
            </a:r>
            <a:r>
              <a:rPr lang="en-US" b="1" dirty="0" smtClean="0">
                <a:hlinkClick r:id="rId9"/>
              </a:rPr>
              <a:t> Page</a:t>
            </a:r>
            <a:r>
              <a:rPr lang="en-US" dirty="0" smtClean="0"/>
              <a:t/>
            </a:r>
            <a:br>
              <a:rPr lang="en-US" dirty="0" smtClean="0"/>
            </a:br>
            <a:endParaRPr lang="en-US" dirty="0" smtClean="0"/>
          </a:p>
          <a:p>
            <a:r>
              <a:rPr lang="en-US" sz="2800" b="1" dirty="0" smtClean="0">
                <a:hlinkClick r:id="rId10"/>
              </a:rPr>
              <a:t>GADOE Family-School Partnership Program</a:t>
            </a:r>
            <a:r>
              <a:rPr lang="en-US" sz="2800" dirty="0" smtClean="0"/>
              <a:t/>
            </a:r>
            <a:br>
              <a:rPr lang="en-US" sz="2800" dirty="0" smtClean="0"/>
            </a:br>
            <a:r>
              <a:rPr lang="en-US" sz="2800" dirty="0" smtClean="0"/>
              <a:t/>
            </a:r>
            <a:br>
              <a:rPr lang="en-US" sz="2800" dirty="0" smtClean="0"/>
            </a:br>
            <a:r>
              <a:rPr lang="en-US" sz="2800" b="1" dirty="0" smtClean="0">
                <a:hlinkClick r:id="rId11"/>
              </a:rPr>
              <a:t>Georgia Parent Survey School Year 2019-2020</a:t>
            </a:r>
            <a:r>
              <a:rPr lang="en-US" sz="2800" dirty="0" smtClean="0"/>
              <a:t/>
            </a:r>
            <a:br>
              <a:rPr lang="en-US" sz="2800" dirty="0" smtClean="0"/>
            </a:br>
            <a:r>
              <a:rPr lang="en-US" sz="2800" dirty="0" smtClean="0"/>
              <a:t/>
            </a:r>
            <a:br>
              <a:rPr lang="en-US" sz="2800" dirty="0" smtClean="0"/>
            </a:br>
            <a:r>
              <a:rPr lang="en-US" sz="2800" b="1" dirty="0" smtClean="0">
                <a:hlinkClick r:id="rId8"/>
              </a:rPr>
              <a:t>Georgia School Grades Reports</a:t>
            </a:r>
            <a:endParaRPr lang="en-US" sz="2800" b="1" dirty="0" smtClean="0"/>
          </a:p>
          <a:p>
            <a:endParaRPr lang="en-US" sz="2800" b="1" dirty="0" smtClean="0"/>
          </a:p>
          <a:p>
            <a:r>
              <a:rPr lang="en-US" sz="2800" b="1" dirty="0" smtClean="0">
                <a:hlinkClick r:id="rId12"/>
              </a:rPr>
              <a:t>Georgia Sex Offender Registry</a:t>
            </a:r>
            <a:r>
              <a:rPr lang="en-US" sz="2800" dirty="0" smtClean="0"/>
              <a:t/>
            </a:r>
            <a:br>
              <a:rPr lang="en-US" sz="2800" dirty="0" smtClean="0"/>
            </a:br>
            <a:r>
              <a:rPr lang="en-US" sz="2800" dirty="0" smtClean="0"/>
              <a:t/>
            </a:r>
            <a:br>
              <a:rPr lang="en-US" sz="2800" dirty="0" smtClean="0"/>
            </a:br>
            <a:r>
              <a:rPr lang="en-US" sz="2800" b="1" dirty="0" smtClean="0">
                <a:hlinkClick r:id="rId13"/>
              </a:rPr>
              <a:t>Governor's Office Of Student Achievement Report Card</a:t>
            </a:r>
            <a:endParaRPr lang="en-US" dirty="0"/>
          </a:p>
        </p:txBody>
      </p:sp>
      <p:sp>
        <p:nvSpPr>
          <p:cNvPr id="8" name="Content Placeholder 7"/>
          <p:cNvSpPr>
            <a:spLocks noGrp="1"/>
          </p:cNvSpPr>
          <p:nvPr>
            <p:ph sz="quarter" idx="4"/>
          </p:nvPr>
        </p:nvSpPr>
        <p:spPr/>
        <p:txBody>
          <a:bodyPr>
            <a:normAutofit fontScale="25000" lnSpcReduction="20000"/>
          </a:bodyPr>
          <a:lstStyle/>
          <a:p>
            <a:r>
              <a:rPr lang="en-US" sz="4000" dirty="0" smtClean="0"/>
              <a:t/>
            </a:r>
            <a:br>
              <a:rPr lang="en-US" sz="4000" dirty="0" smtClean="0"/>
            </a:br>
            <a:r>
              <a:rPr lang="en-US" sz="4000" dirty="0" smtClean="0"/>
              <a:t/>
            </a:r>
            <a:br>
              <a:rPr lang="en-US" sz="4000" dirty="0" smtClean="0"/>
            </a:br>
            <a:r>
              <a:rPr lang="en-US" sz="4000" b="1" dirty="0" smtClean="0">
                <a:hlinkClick r:id="rId14"/>
              </a:rPr>
              <a:t>Infinite Campus Parent Portal</a:t>
            </a:r>
            <a:r>
              <a:rPr lang="en-US" sz="4000" dirty="0" smtClean="0"/>
              <a:t/>
            </a:r>
            <a:br>
              <a:rPr lang="en-US" sz="4000" dirty="0" smtClean="0"/>
            </a:br>
            <a:r>
              <a:rPr lang="en-US" sz="4000" dirty="0" smtClean="0"/>
              <a:t/>
            </a:r>
            <a:br>
              <a:rPr lang="en-US" sz="4000" dirty="0" smtClean="0"/>
            </a:br>
            <a:r>
              <a:rPr lang="en-US" sz="4000" b="1" dirty="0" smtClean="0">
                <a:hlinkClick r:id="rId15"/>
              </a:rPr>
              <a:t>Information for Parents</a:t>
            </a:r>
            <a:r>
              <a:rPr lang="en-US" sz="4000" dirty="0" smtClean="0"/>
              <a:t/>
            </a:r>
            <a:br>
              <a:rPr lang="en-US" sz="4000" dirty="0" smtClean="0"/>
            </a:br>
            <a:r>
              <a:rPr lang="en-US" sz="4000" dirty="0" smtClean="0"/>
              <a:t/>
            </a:r>
            <a:br>
              <a:rPr lang="en-US" sz="4000" dirty="0" smtClean="0"/>
            </a:br>
            <a:r>
              <a:rPr lang="en-US" sz="4000" b="1" dirty="0" smtClean="0">
                <a:hlinkClick r:id="rId16"/>
              </a:rPr>
              <a:t>Parent And Family Engagement Survey</a:t>
            </a:r>
            <a:r>
              <a:rPr lang="en-US" sz="4000" dirty="0" smtClean="0"/>
              <a:t/>
            </a:r>
            <a:br>
              <a:rPr lang="en-US" sz="4000" dirty="0" smtClean="0"/>
            </a:br>
            <a:r>
              <a:rPr lang="en-US" sz="4000" dirty="0" smtClean="0"/>
              <a:t/>
            </a:r>
            <a:br>
              <a:rPr lang="en-US" sz="4000" dirty="0" smtClean="0"/>
            </a:br>
            <a:r>
              <a:rPr lang="en-US" sz="4000" b="1" dirty="0" smtClean="0">
                <a:hlinkClick r:id="rId17"/>
              </a:rPr>
              <a:t>Parent Engagement Resources</a:t>
            </a:r>
            <a:r>
              <a:rPr lang="en-US" sz="4000" dirty="0" smtClean="0"/>
              <a:t/>
            </a:r>
            <a:br>
              <a:rPr lang="en-US" sz="4000" dirty="0" smtClean="0"/>
            </a:br>
            <a:r>
              <a:rPr lang="en-US" sz="4000" dirty="0" smtClean="0"/>
              <a:t/>
            </a:r>
            <a:br>
              <a:rPr lang="en-US" sz="4000" dirty="0" smtClean="0"/>
            </a:br>
            <a:r>
              <a:rPr lang="en-US" sz="4000" b="1" dirty="0" smtClean="0">
                <a:hlinkClick r:id="rId18"/>
              </a:rPr>
              <a:t>Pearson Elementary School Stakeholder &amp; Parent/ Guardian Input Form</a:t>
            </a:r>
            <a:r>
              <a:rPr lang="en-US" sz="4000" dirty="0" smtClean="0"/>
              <a:t/>
            </a:r>
            <a:br>
              <a:rPr lang="en-US" sz="4000" dirty="0" smtClean="0"/>
            </a:br>
            <a:r>
              <a:rPr lang="en-US" sz="4000" dirty="0" smtClean="0"/>
              <a:t/>
            </a:r>
            <a:br>
              <a:rPr lang="en-US" sz="4000" dirty="0" smtClean="0"/>
            </a:br>
            <a:r>
              <a:rPr lang="en-US" sz="4000" b="1" dirty="0" smtClean="0">
                <a:hlinkClick r:id="rId19"/>
              </a:rPr>
              <a:t>Renaissance Home Connect</a:t>
            </a:r>
            <a:r>
              <a:rPr lang="en-US" sz="4000" dirty="0" smtClean="0"/>
              <a:t/>
            </a:r>
            <a:br>
              <a:rPr lang="en-US" sz="4000" dirty="0" smtClean="0"/>
            </a:br>
            <a:r>
              <a:rPr lang="en-US" sz="4000" dirty="0" smtClean="0"/>
              <a:t/>
            </a:r>
            <a:br>
              <a:rPr lang="en-US" sz="4000" dirty="0" smtClean="0"/>
            </a:br>
            <a:r>
              <a:rPr lang="en-US" sz="4000" b="1" dirty="0" smtClean="0">
                <a:hlinkClick r:id="rId20"/>
              </a:rPr>
              <a:t>School Contact Information</a:t>
            </a:r>
            <a:r>
              <a:rPr lang="en-US" sz="4000" dirty="0" smtClean="0"/>
              <a:t/>
            </a:r>
            <a:br>
              <a:rPr lang="en-US" sz="4000" dirty="0" smtClean="0"/>
            </a:br>
            <a:r>
              <a:rPr lang="en-US" sz="4000" dirty="0" smtClean="0"/>
              <a:t/>
            </a:r>
            <a:br>
              <a:rPr lang="en-US" sz="4000" dirty="0" smtClean="0"/>
            </a:br>
            <a:r>
              <a:rPr lang="en-US" sz="4000" b="1" dirty="0" smtClean="0">
                <a:hlinkClick r:id="rId21"/>
              </a:rPr>
              <a:t>School Nutrition Menus</a:t>
            </a:r>
            <a:r>
              <a:rPr lang="en-US" sz="4000" dirty="0" smtClean="0"/>
              <a:t/>
            </a:r>
            <a:br>
              <a:rPr lang="en-US" sz="4000" dirty="0" smtClean="0"/>
            </a:br>
            <a:r>
              <a:rPr lang="en-US" sz="4000" dirty="0" smtClean="0"/>
              <a:t/>
            </a:r>
            <a:br>
              <a:rPr lang="en-US" sz="4000" dirty="0" smtClean="0"/>
            </a:br>
            <a:r>
              <a:rPr lang="en-US" sz="4000" b="1" dirty="0" smtClean="0">
                <a:hlinkClick r:id="rId22"/>
              </a:rPr>
              <a:t>SLDS Parent Portal Guide</a:t>
            </a:r>
            <a:r>
              <a:rPr lang="en-US" sz="4000" dirty="0" smtClean="0"/>
              <a:t/>
            </a:r>
            <a:br>
              <a:rPr lang="en-US" sz="4000" dirty="0" smtClean="0"/>
            </a:br>
            <a:r>
              <a:rPr lang="en-US" sz="4000" dirty="0" smtClean="0"/>
              <a:t/>
            </a:r>
            <a:br>
              <a:rPr lang="en-US" sz="4000" dirty="0" smtClean="0"/>
            </a:br>
            <a:r>
              <a:rPr lang="en-US" sz="4000" b="1" dirty="0" smtClean="0">
                <a:hlinkClick r:id="rId23"/>
              </a:rPr>
              <a:t>Southeast Health District Website</a:t>
            </a:r>
            <a:r>
              <a:rPr lang="en-US" sz="4000" dirty="0" smtClean="0"/>
              <a:t/>
            </a:r>
            <a:br>
              <a:rPr lang="en-US" sz="4000" dirty="0" smtClean="0"/>
            </a:br>
            <a:r>
              <a:rPr lang="en-US" sz="4000" dirty="0" smtClean="0"/>
              <a:t/>
            </a:r>
            <a:br>
              <a:rPr lang="en-US" sz="4000" dirty="0" smtClean="0"/>
            </a:br>
            <a:r>
              <a:rPr lang="en-US" sz="4000" b="1" dirty="0" smtClean="0">
                <a:hlinkClick r:id="rId24"/>
              </a:rPr>
              <a:t>Technology Links</a:t>
            </a:r>
            <a:r>
              <a:rPr lang="en-US" sz="4000" dirty="0" smtClean="0"/>
              <a:t/>
            </a:r>
            <a:br>
              <a:rPr lang="en-US" sz="4000" dirty="0" smtClean="0"/>
            </a:br>
            <a:r>
              <a:rPr lang="en-US" sz="4000" dirty="0" smtClean="0"/>
              <a:t/>
            </a:r>
            <a:br>
              <a:rPr lang="en-US" sz="4000" dirty="0" smtClean="0"/>
            </a:br>
            <a:endParaRPr lang="en-US" sz="4000" dirty="0"/>
          </a:p>
        </p:txBody>
      </p:sp>
      <p:sp>
        <p:nvSpPr>
          <p:cNvPr id="4" name="Title 3"/>
          <p:cNvSpPr>
            <a:spLocks noGrp="1"/>
          </p:cNvSpPr>
          <p:nvPr>
            <p:ph type="title"/>
          </p:nvPr>
        </p:nvSpPr>
        <p:spPr/>
        <p:txBody>
          <a:bodyPr/>
          <a:lstStyle/>
          <a:p>
            <a:r>
              <a:rPr lang="en-US" dirty="0" smtClean="0"/>
              <a:t>Parent Links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55000" lnSpcReduction="20000"/>
          </a:bodyPr>
          <a:lstStyle/>
          <a:p>
            <a:r>
              <a:rPr lang="en-US" dirty="0" smtClean="0"/>
              <a:t>Atkinson County has One Parent Coordinator for all four Schools in their District.  Reaching parents is a daunting task and one person having to take on this responsibility can be overwhelming.</a:t>
            </a:r>
          </a:p>
          <a:p>
            <a:endParaRPr lang="en-US" dirty="0" smtClean="0"/>
          </a:p>
          <a:p>
            <a:r>
              <a:rPr lang="en-US" dirty="0" smtClean="0"/>
              <a:t>She provides an array of information on the school’s web site and </a:t>
            </a:r>
            <a:r>
              <a:rPr lang="en-US" dirty="0" err="1" smtClean="0"/>
              <a:t>facebook</a:t>
            </a:r>
            <a:r>
              <a:rPr lang="en-US" dirty="0" smtClean="0"/>
              <a:t> page.  </a:t>
            </a:r>
          </a:p>
          <a:p>
            <a:endParaRPr lang="en-US" dirty="0" smtClean="0"/>
          </a:p>
          <a:p>
            <a:r>
              <a:rPr lang="en-US" dirty="0" smtClean="0"/>
              <a:t>Are Parents accessing this information?</a:t>
            </a:r>
          </a:p>
          <a:p>
            <a:r>
              <a:rPr lang="en-US" dirty="0" smtClean="0"/>
              <a:t>How helpful is this information to them?</a:t>
            </a:r>
          </a:p>
          <a:p>
            <a:r>
              <a:rPr lang="en-US" dirty="0" smtClean="0"/>
              <a:t>Most importantly do the parents understand the information presented?</a:t>
            </a:r>
            <a:endParaRPr lang="en-US" dirty="0"/>
          </a:p>
        </p:txBody>
      </p:sp>
      <p:sp>
        <p:nvSpPr>
          <p:cNvPr id="3" name="Title 2"/>
          <p:cNvSpPr>
            <a:spLocks noGrp="1"/>
          </p:cNvSpPr>
          <p:nvPr>
            <p:ph type="title"/>
          </p:nvPr>
        </p:nvSpPr>
        <p:spPr/>
        <p:txBody>
          <a:bodyPr/>
          <a:lstStyle/>
          <a:p>
            <a:r>
              <a:rPr lang="en-US" dirty="0" smtClean="0"/>
              <a:t>Lack of Parent Involvement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2743200"/>
          </a:xfrm>
        </p:spPr>
        <p:txBody>
          <a:bodyPr>
            <a:normAutofit lnSpcReduction="10000"/>
          </a:bodyPr>
          <a:lstStyle/>
          <a:p>
            <a:r>
              <a:rPr lang="en-US" dirty="0" smtClean="0"/>
              <a:t>Atkinson County School District has a Parental Involvement Policy however, this Initiative will put focus on the needs of parent involvement at the middle school level.</a:t>
            </a:r>
          </a:p>
          <a:p>
            <a:r>
              <a:rPr lang="en-US" dirty="0" smtClean="0"/>
              <a:t>Putting a Plan in place that is purposeful and proactive to address the unique needs of middle school students and parents is vital to seeing an increase in parental involvement.</a:t>
            </a:r>
            <a:endParaRPr lang="en-US" dirty="0"/>
          </a:p>
        </p:txBody>
      </p:sp>
      <p:sp>
        <p:nvSpPr>
          <p:cNvPr id="3" name="Title 2"/>
          <p:cNvSpPr>
            <a:spLocks noGrp="1"/>
          </p:cNvSpPr>
          <p:nvPr>
            <p:ph type="title"/>
          </p:nvPr>
        </p:nvSpPr>
        <p:spPr/>
        <p:txBody>
          <a:bodyPr>
            <a:normAutofit/>
          </a:bodyPr>
          <a:lstStyle/>
          <a:p>
            <a:r>
              <a:rPr lang="en-US" sz="2800" dirty="0" smtClean="0"/>
              <a:t>Building a Meaningful and Comprehensive Parental Involvement Policy for Atkinson County Middle School</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3429000"/>
          </a:xfrm>
        </p:spPr>
        <p:txBody>
          <a:bodyPr>
            <a:normAutofit fontScale="85000" lnSpcReduction="20000"/>
          </a:bodyPr>
          <a:lstStyle/>
          <a:p>
            <a:pPr marL="342900" indent="-342900" algn="l">
              <a:buAutoNum type="arabicPeriod"/>
            </a:pPr>
            <a:r>
              <a:rPr lang="en-US" dirty="0" smtClean="0"/>
              <a:t>Involve parents in the planning, review, and improvement of the school’s parental involvement policy. Have Parents volunteer and sign up per class.  BE sure to have equal representation per grade level.</a:t>
            </a:r>
          </a:p>
          <a:p>
            <a:pPr marL="342900" indent="-342900" algn="l">
              <a:buAutoNum type="arabicPeriod"/>
            </a:pPr>
            <a:r>
              <a:rPr lang="en-US" dirty="0" smtClean="0"/>
              <a:t> Invite parents to meetings.  Arrange for door prizes and incentives for them giving of their time.</a:t>
            </a:r>
          </a:p>
          <a:p>
            <a:pPr marL="342900" indent="-342900" algn="l">
              <a:buAutoNum type="arabicPeriod"/>
            </a:pPr>
            <a:r>
              <a:rPr lang="en-US" dirty="0" smtClean="0"/>
              <a:t>Listen to their ideas and their concerns.  </a:t>
            </a:r>
          </a:p>
          <a:p>
            <a:pPr marL="342900" indent="-342900" algn="l">
              <a:buAutoNum type="arabicPeriod"/>
            </a:pPr>
            <a:r>
              <a:rPr lang="en-US" dirty="0" smtClean="0"/>
              <a:t>Support parents:   provide full opportunities for the participation of parents with limited English proficiency, parents with disabilities, and parents of migratory children, in a format that is practicable and in a language that parents can understand.  </a:t>
            </a:r>
          </a:p>
          <a:p>
            <a:pPr marL="342900" indent="-342900" algn="l">
              <a:buAutoNum type="arabicPeriod"/>
            </a:pP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t>If schools want parents to care…</a:t>
            </a:r>
            <a:br>
              <a:rPr lang="en-US" sz="4000" dirty="0" smtClean="0"/>
            </a:br>
            <a:r>
              <a:rPr lang="en-US" sz="4000" dirty="0" smtClean="0"/>
              <a:t> The School must demonstrate they Care about Parents</a:t>
            </a: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42900" indent="-342900">
              <a:buAutoNum type="arabicPeriod"/>
            </a:pPr>
            <a:r>
              <a:rPr lang="en-US" dirty="0" smtClean="0"/>
              <a:t>Surveys and Questionnaires</a:t>
            </a:r>
          </a:p>
          <a:p>
            <a:pPr marL="342900" indent="-342900">
              <a:buAutoNum type="arabicPeriod"/>
            </a:pPr>
            <a:r>
              <a:rPr lang="en-US" dirty="0" smtClean="0"/>
              <a:t>Increase participation in </a:t>
            </a:r>
            <a:r>
              <a:rPr lang="en-US" smtClean="0"/>
              <a:t>parent meetings</a:t>
            </a:r>
          </a:p>
          <a:p>
            <a:pPr marL="342900" indent="-342900">
              <a:buAutoNum type="arabicPeriod"/>
            </a:pPr>
            <a:endParaRPr lang="en-US"/>
          </a:p>
        </p:txBody>
      </p:sp>
      <p:sp>
        <p:nvSpPr>
          <p:cNvPr id="3" name="Title 2"/>
          <p:cNvSpPr>
            <a:spLocks noGrp="1"/>
          </p:cNvSpPr>
          <p:nvPr>
            <p:ph type="title"/>
          </p:nvPr>
        </p:nvSpPr>
        <p:spPr/>
        <p:txBody>
          <a:bodyPr/>
          <a:lstStyle/>
          <a:p>
            <a:r>
              <a:rPr lang="en-US" dirty="0" smtClean="0"/>
              <a:t>Data Based Measures to Determine Success: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1. </a:t>
            </a:r>
            <a:endParaRPr lang="en-US" dirty="0"/>
          </a:p>
        </p:txBody>
      </p:sp>
      <p:sp>
        <p:nvSpPr>
          <p:cNvPr id="3" name="Title 2"/>
          <p:cNvSpPr>
            <a:spLocks noGrp="1"/>
          </p:cNvSpPr>
          <p:nvPr>
            <p:ph type="title"/>
          </p:nvPr>
        </p:nvSpPr>
        <p:spPr/>
        <p:txBody>
          <a:bodyPr/>
          <a:lstStyle/>
          <a:p>
            <a:r>
              <a:rPr lang="en-US" dirty="0" smtClean="0"/>
              <a:t>Five Point Initiative Plan Highlights</a:t>
            </a:r>
            <a:endParaRPr lang="en-US" dirty="0"/>
          </a:p>
        </p:txBody>
      </p:sp>
      <p:sp>
        <p:nvSpPr>
          <p:cNvPr id="4" name="Rectangle 3"/>
          <p:cNvSpPr/>
          <p:nvPr/>
        </p:nvSpPr>
        <p:spPr>
          <a:xfrm>
            <a:off x="2286000" y="2551837"/>
            <a:ext cx="4572000" cy="3939540"/>
          </a:xfrm>
          <a:prstGeom prst="rect">
            <a:avLst/>
          </a:prstGeom>
        </p:spPr>
        <p:txBody>
          <a:bodyPr>
            <a:spAutoFit/>
          </a:bodyPr>
          <a:lstStyle/>
          <a:p>
            <a:pPr marL="342900" indent="-342900" algn="ctr"/>
            <a:r>
              <a:rPr lang="en-US" dirty="0" smtClean="0"/>
              <a:t>1.  </a:t>
            </a:r>
            <a:r>
              <a:rPr lang="en-US" sz="1400" dirty="0" smtClean="0"/>
              <a:t>Areas </a:t>
            </a:r>
            <a:r>
              <a:rPr lang="en-US" sz="1400" dirty="0" smtClean="0"/>
              <a:t>of need in the CCRPI </a:t>
            </a:r>
            <a:r>
              <a:rPr lang="en-US" sz="1400" dirty="0" smtClean="0"/>
              <a:t>Report</a:t>
            </a:r>
          </a:p>
          <a:p>
            <a:pPr marL="342900" indent="-342900" algn="ctr"/>
            <a:r>
              <a:rPr lang="en-US" sz="1400" dirty="0" smtClean="0"/>
              <a:t>      Change begins in the classroom through the use of Bloom’s System &amp; Teacher Training Strategies to address Mastery of Content and Help Close the Gap.</a:t>
            </a:r>
          </a:p>
          <a:p>
            <a:pPr marL="342900" indent="-342900" algn="ctr"/>
            <a:endParaRPr lang="en-US" sz="1400" dirty="0" smtClean="0"/>
          </a:p>
          <a:p>
            <a:pPr marL="342900" indent="-342900" algn="ctr"/>
            <a:r>
              <a:rPr lang="en-US" sz="1400" dirty="0" smtClean="0"/>
              <a:t>2.  Improve Reading Scores</a:t>
            </a:r>
          </a:p>
          <a:p>
            <a:pPr marL="342900" indent="-342900" algn="ctr"/>
            <a:r>
              <a:rPr lang="en-US" sz="1400" dirty="0" smtClean="0"/>
              <a:t> </a:t>
            </a:r>
            <a:r>
              <a:rPr lang="en-US" sz="1400" dirty="0" smtClean="0"/>
              <a:t>      Increase scores by adopting a school wide reading program and implementing it with vitality.</a:t>
            </a:r>
          </a:p>
          <a:p>
            <a:pPr marL="342900" indent="-342900" algn="ctr"/>
            <a:endParaRPr lang="en-US" sz="1400" dirty="0" smtClean="0"/>
          </a:p>
          <a:p>
            <a:pPr marL="342900" indent="-342900" algn="ctr"/>
            <a:r>
              <a:rPr lang="en-US" sz="1400" dirty="0" smtClean="0"/>
              <a:t>3.  Hire additional ESOL Teacher to service only Middle School </a:t>
            </a:r>
            <a:r>
              <a:rPr lang="en-US" sz="1400" dirty="0" smtClean="0"/>
              <a:t> </a:t>
            </a:r>
            <a:r>
              <a:rPr lang="en-US" sz="1400" dirty="0" smtClean="0"/>
              <a:t>Students. </a:t>
            </a:r>
          </a:p>
          <a:p>
            <a:pPr marL="342900" indent="-342900" algn="ctr">
              <a:buAutoNum type="arabicPeriod" startAt="3"/>
            </a:pPr>
            <a:endParaRPr lang="en-US" sz="1400" dirty="0" smtClean="0"/>
          </a:p>
          <a:p>
            <a:pPr marL="342900" indent="-342900" algn="ctr">
              <a:buAutoNum type="arabicPeriod" startAt="3"/>
            </a:pPr>
            <a:r>
              <a:rPr lang="en-US" sz="1400" dirty="0" smtClean="0"/>
              <a:t>Improve School Facilities by Grant Writing</a:t>
            </a:r>
            <a:endParaRPr lang="en-US" sz="1400" dirty="0" smtClean="0"/>
          </a:p>
          <a:p>
            <a:pPr marL="342900" indent="-342900" algn="ctr"/>
            <a:r>
              <a:rPr lang="en-US" dirty="0" smtClean="0"/>
              <a:t> </a:t>
            </a:r>
            <a:endParaRPr lang="en-US" dirty="0" smtClean="0"/>
          </a:p>
          <a:p>
            <a:pPr marL="342900" indent="-342900" algn="ctr"/>
            <a:r>
              <a:rPr lang="en-US" dirty="0" smtClean="0"/>
              <a:t>5</a:t>
            </a:r>
            <a:r>
              <a:rPr lang="en-US" sz="1400" dirty="0" smtClean="0"/>
              <a:t>.  Increase Parental Involvement by involving Parents and providing incentives for them to participate. </a:t>
            </a:r>
            <a:endParaRPr lang="en-US" sz="1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Demographics </a:t>
            </a:r>
            <a:br>
              <a:rPr lang="en-US" dirty="0" smtClean="0"/>
            </a:br>
            <a:r>
              <a:rPr lang="en-US" dirty="0" smtClean="0"/>
              <a:t>ATCO Middle School</a:t>
            </a:r>
            <a:endParaRPr lang="en-US" dirty="0"/>
          </a:p>
        </p:txBody>
      </p:sp>
      <p:graphicFrame>
        <p:nvGraphicFramePr>
          <p:cNvPr id="5" name="Picture Placeholder 4"/>
          <p:cNvGraphicFramePr>
            <a:graphicFrameLocks noGrp="1"/>
          </p:cNvGraphicFramePr>
          <p:nvPr>
            <p:ph type="pic" idx="1"/>
          </p:nvPr>
        </p:nvGraphicFramePr>
        <p:xfrm>
          <a:off x="3729355" y="558801"/>
          <a:ext cx="4409440" cy="4267202"/>
        </p:xfrm>
        <a:graphic>
          <a:graphicData uri="http://schemas.openxmlformats.org/drawingml/2006/table">
            <a:tbl>
              <a:tblPr/>
              <a:tblGrid>
                <a:gridCol w="2204720"/>
                <a:gridCol w="2204720"/>
              </a:tblGrid>
              <a:tr h="553156">
                <a:tc>
                  <a:txBody>
                    <a:bodyPr/>
                    <a:lstStyle/>
                    <a:p>
                      <a:pPr algn="l"/>
                      <a:endParaRPr lang="en-US" sz="1200" b="1" cap="all" dirty="0">
                        <a:solidFill>
                          <a:srgbClr val="262723"/>
                        </a:solidFill>
                      </a:endParaRPr>
                    </a:p>
                  </a:txBody>
                  <a:tcPr marL="79022" marR="79022" marT="39511" marB="39511" anchor="ctr">
                    <a:lnL>
                      <a:noFill/>
                    </a:lnL>
                    <a:lnR>
                      <a:noFill/>
                    </a:lnR>
                    <a:lnT>
                      <a:noFill/>
                    </a:lnT>
                    <a:lnB w="7620" cap="flat" cmpd="sng" algn="ctr">
                      <a:solidFill>
                        <a:srgbClr val="CCCCCC"/>
                      </a:solidFill>
                      <a:prstDash val="dot"/>
                      <a:round/>
                      <a:headEnd type="none" w="med" len="med"/>
                      <a:tailEnd type="none" w="med" len="med"/>
                    </a:lnB>
                  </a:tcPr>
                </a:tc>
                <a:tc>
                  <a:txBody>
                    <a:bodyPr/>
                    <a:lstStyle/>
                    <a:p>
                      <a:pPr algn="r" fontAlgn="ctr"/>
                      <a:endParaRPr lang="en-US" sz="1200" b="1">
                        <a:solidFill>
                          <a:srgbClr val="262723"/>
                        </a:solidFill>
                      </a:endParaRPr>
                    </a:p>
                  </a:txBody>
                  <a:tcPr marL="79022" marR="79022" marT="39511" marB="39511" anchor="ctr">
                    <a:lnL>
                      <a:noFill/>
                    </a:lnL>
                    <a:lnR>
                      <a:noFill/>
                    </a:lnR>
                    <a:lnT>
                      <a:noFill/>
                    </a:lnT>
                    <a:lnB w="7620" cap="flat" cmpd="sng" algn="ctr">
                      <a:solidFill>
                        <a:srgbClr val="CCCCCC"/>
                      </a:solidFill>
                      <a:prstDash val="dot"/>
                      <a:round/>
                      <a:headEnd type="none" w="med" len="med"/>
                      <a:tailEnd type="none" w="med" len="med"/>
                    </a:lnB>
                  </a:tcPr>
                </a:tc>
              </a:tr>
              <a:tr h="790222">
                <a:tc>
                  <a:txBody>
                    <a:bodyPr/>
                    <a:lstStyle/>
                    <a:p>
                      <a:pPr algn="l"/>
                      <a:endParaRPr lang="en-US" sz="1200" b="1" cap="all"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c>
                  <a:txBody>
                    <a:bodyPr/>
                    <a:lstStyle/>
                    <a:p>
                      <a:pPr algn="r" fontAlgn="ctr"/>
                      <a:endParaRPr lang="en-US" sz="1200" b="1"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r>
              <a:tr h="316089">
                <a:tc>
                  <a:txBody>
                    <a:bodyPr/>
                    <a:lstStyle/>
                    <a:p>
                      <a:pPr algn="l"/>
                      <a:endParaRPr lang="en-US" sz="1200" b="1" cap="all"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c>
                  <a:txBody>
                    <a:bodyPr/>
                    <a:lstStyle/>
                    <a:p>
                      <a:pPr algn="r" fontAlgn="ctr"/>
                      <a:endParaRPr lang="en-US" sz="1200" b="1"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r>
              <a:tr h="316089">
                <a:tc>
                  <a:txBody>
                    <a:bodyPr/>
                    <a:lstStyle/>
                    <a:p>
                      <a:pPr algn="l"/>
                      <a:endParaRPr lang="en-US" sz="1200" b="1" cap="all"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c>
                  <a:txBody>
                    <a:bodyPr/>
                    <a:lstStyle/>
                    <a:p>
                      <a:pPr algn="r" fontAlgn="ctr"/>
                      <a:endParaRPr lang="en-US" sz="1200" b="1"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r>
              <a:tr h="316089">
                <a:tc>
                  <a:txBody>
                    <a:bodyPr/>
                    <a:lstStyle/>
                    <a:p>
                      <a:pPr algn="l"/>
                      <a:endParaRPr lang="en-US" sz="1200" b="1" cap="all"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c>
                  <a:txBody>
                    <a:bodyPr/>
                    <a:lstStyle/>
                    <a:p>
                      <a:pPr algn="r" fontAlgn="ctr"/>
                      <a:endParaRPr lang="en-US" sz="1200" b="1"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r>
              <a:tr h="316089">
                <a:tc>
                  <a:txBody>
                    <a:bodyPr/>
                    <a:lstStyle/>
                    <a:p>
                      <a:pPr algn="l"/>
                      <a:endParaRPr lang="en-US" sz="1200" b="1" cap="all"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c>
                  <a:txBody>
                    <a:bodyPr/>
                    <a:lstStyle/>
                    <a:p>
                      <a:pPr algn="r" fontAlgn="ctr"/>
                      <a:endParaRPr lang="en-US" sz="1200" b="1"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r>
              <a:tr h="553156">
                <a:tc>
                  <a:txBody>
                    <a:bodyPr/>
                    <a:lstStyle/>
                    <a:p>
                      <a:pPr algn="l"/>
                      <a:endParaRPr lang="en-US" sz="1200" b="1" cap="all">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c>
                  <a:txBody>
                    <a:bodyPr/>
                    <a:lstStyle/>
                    <a:p>
                      <a:pPr algn="r" fontAlgn="ctr"/>
                      <a:endParaRPr lang="en-US" sz="1200" b="1"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r>
              <a:tr h="553156">
                <a:tc>
                  <a:txBody>
                    <a:bodyPr/>
                    <a:lstStyle/>
                    <a:p>
                      <a:pPr algn="l"/>
                      <a:endParaRPr lang="en-US" sz="1200" b="1" cap="all">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c>
                  <a:txBody>
                    <a:bodyPr/>
                    <a:lstStyle/>
                    <a:p>
                      <a:pPr algn="r" fontAlgn="ctr"/>
                      <a:endParaRPr lang="en-US" sz="1200" b="1"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r>
              <a:tr h="553156">
                <a:tc>
                  <a:txBody>
                    <a:bodyPr/>
                    <a:lstStyle/>
                    <a:p>
                      <a:pPr algn="l"/>
                      <a:endParaRPr lang="en-US" sz="1200" b="1" cap="all">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c>
                  <a:txBody>
                    <a:bodyPr/>
                    <a:lstStyle/>
                    <a:p>
                      <a:pPr algn="r" fontAlgn="ctr"/>
                      <a:endParaRPr lang="en-US" sz="1200" b="1" dirty="0">
                        <a:solidFill>
                          <a:srgbClr val="262723"/>
                        </a:solidFill>
                      </a:endParaRPr>
                    </a:p>
                  </a:txBody>
                  <a:tcPr marL="79022" marR="79022" marT="39511" marB="39511" anchor="ctr">
                    <a:lnL>
                      <a:noFill/>
                    </a:lnL>
                    <a:lnR>
                      <a:noFill/>
                    </a:lnR>
                    <a:lnT w="7620" cap="flat" cmpd="sng" algn="ctr">
                      <a:solidFill>
                        <a:srgbClr val="CCCCCC"/>
                      </a:solidFill>
                      <a:prstDash val="dot"/>
                      <a:round/>
                      <a:headEnd type="none" w="med" len="med"/>
                      <a:tailEnd type="none" w="med" len="med"/>
                    </a:lnT>
                    <a:lnB w="7620" cap="flat" cmpd="sng" algn="ctr">
                      <a:solidFill>
                        <a:srgbClr val="CCCCCC"/>
                      </a:solidFill>
                      <a:prstDash val="dot"/>
                      <a:round/>
                      <a:headEnd type="none" w="med" len="med"/>
                      <a:tailEnd type="none" w="med" len="med"/>
                    </a:lnB>
                  </a:tcPr>
                </a:tc>
              </a:tr>
            </a:tbl>
          </a:graphicData>
        </a:graphic>
      </p:graphicFrame>
      <p:sp>
        <p:nvSpPr>
          <p:cNvPr id="4" name="Text Placeholder 3"/>
          <p:cNvSpPr>
            <a:spLocks noGrp="1"/>
          </p:cNvSpPr>
          <p:nvPr>
            <p:ph type="body" sz="half" idx="2"/>
          </p:nvPr>
        </p:nvSpPr>
        <p:spPr/>
        <p:txBody>
          <a:bodyPr>
            <a:normAutofit fontScale="55000" lnSpcReduction="20000"/>
          </a:bodyPr>
          <a:lstStyle/>
          <a:p>
            <a:pPr fontAlgn="ctr"/>
            <a:r>
              <a:rPr lang="en-US" b="1" cap="all" dirty="0" smtClean="0"/>
              <a:t>ASIAN / PACIFIC ISLANDER</a:t>
            </a:r>
            <a:endParaRPr lang="en-US" dirty="0" smtClean="0"/>
          </a:p>
          <a:p>
            <a:pPr fontAlgn="ctr"/>
            <a:r>
              <a:rPr lang="en-US" b="1" dirty="0" smtClean="0"/>
              <a:t>0.0%</a:t>
            </a:r>
            <a:endParaRPr lang="en-US" dirty="0" smtClean="0"/>
          </a:p>
          <a:p>
            <a:pPr fontAlgn="ctr"/>
            <a:r>
              <a:rPr lang="en-US" b="1" cap="all" dirty="0" smtClean="0"/>
              <a:t>AMERICAN INDIAN / ALASKAN NATIVE</a:t>
            </a:r>
            <a:endParaRPr lang="en-US" dirty="0" smtClean="0"/>
          </a:p>
          <a:p>
            <a:pPr fontAlgn="ctr"/>
            <a:r>
              <a:rPr lang="en-US" b="1" dirty="0" smtClean="0"/>
              <a:t>0.3%</a:t>
            </a:r>
            <a:endParaRPr lang="en-US" dirty="0" smtClean="0"/>
          </a:p>
          <a:p>
            <a:pPr fontAlgn="ctr"/>
            <a:r>
              <a:rPr lang="en-US" b="1" cap="all" dirty="0" smtClean="0"/>
              <a:t>BLACK</a:t>
            </a:r>
            <a:endParaRPr lang="en-US" dirty="0" smtClean="0"/>
          </a:p>
          <a:p>
            <a:pPr fontAlgn="ctr"/>
            <a:r>
              <a:rPr lang="en-US" b="1" dirty="0" smtClean="0"/>
              <a:t>16.4%</a:t>
            </a:r>
            <a:endParaRPr lang="en-US" dirty="0" smtClean="0"/>
          </a:p>
          <a:p>
            <a:pPr fontAlgn="ctr"/>
            <a:r>
              <a:rPr lang="en-US" b="1" cap="all" dirty="0" smtClean="0"/>
              <a:t>HISPANIC</a:t>
            </a:r>
            <a:endParaRPr lang="en-US" dirty="0" smtClean="0"/>
          </a:p>
          <a:p>
            <a:pPr fontAlgn="ctr"/>
            <a:r>
              <a:rPr lang="en-US" b="1" dirty="0" smtClean="0"/>
              <a:t>37.5%</a:t>
            </a:r>
            <a:endParaRPr lang="en-US" dirty="0" smtClean="0"/>
          </a:p>
          <a:p>
            <a:pPr fontAlgn="ctr"/>
            <a:r>
              <a:rPr lang="en-US" b="1" cap="all" dirty="0" smtClean="0"/>
              <a:t>MULTI-RACIAL</a:t>
            </a:r>
            <a:endParaRPr lang="en-US" dirty="0" smtClean="0"/>
          </a:p>
          <a:p>
            <a:pPr fontAlgn="ctr"/>
            <a:r>
              <a:rPr lang="en-US" b="1" dirty="0" smtClean="0"/>
              <a:t>1.3%</a:t>
            </a:r>
            <a:endParaRPr lang="en-US" dirty="0" smtClean="0"/>
          </a:p>
          <a:p>
            <a:pPr fontAlgn="ctr"/>
            <a:r>
              <a:rPr lang="en-US" b="1" cap="all" dirty="0" smtClean="0"/>
              <a:t>WHITE</a:t>
            </a:r>
            <a:endParaRPr lang="en-US" dirty="0" smtClean="0"/>
          </a:p>
          <a:p>
            <a:pPr fontAlgn="ctr"/>
            <a:r>
              <a:rPr lang="en-US" b="1" dirty="0" smtClean="0"/>
              <a:t>44.6%</a:t>
            </a:r>
            <a:endParaRPr lang="en-US" dirty="0" smtClean="0"/>
          </a:p>
          <a:p>
            <a:pPr fontAlgn="ctr"/>
            <a:r>
              <a:rPr lang="en-US" b="1" cap="all" dirty="0" smtClean="0"/>
              <a:t>ECONOMICALLY DISADVANTAGED</a:t>
            </a:r>
            <a:endParaRPr lang="en-US" dirty="0" smtClean="0"/>
          </a:p>
          <a:p>
            <a:pPr fontAlgn="ctr"/>
            <a:r>
              <a:rPr lang="en-US" b="1" dirty="0" smtClean="0"/>
              <a:t>100.0%</a:t>
            </a:r>
            <a:endParaRPr lang="en-US" dirty="0" smtClean="0"/>
          </a:p>
          <a:p>
            <a:pPr fontAlgn="ctr"/>
            <a:r>
              <a:rPr lang="en-US" b="1" cap="all" dirty="0" smtClean="0"/>
              <a:t>ENGLISH LEARNERS</a:t>
            </a:r>
            <a:endParaRPr lang="en-US" dirty="0" smtClean="0"/>
          </a:p>
          <a:p>
            <a:pPr fontAlgn="ctr"/>
            <a:r>
              <a:rPr lang="en-US" b="1" dirty="0" smtClean="0"/>
              <a:t>15.3%</a:t>
            </a:r>
            <a:endParaRPr lang="en-US" dirty="0" smtClean="0"/>
          </a:p>
          <a:p>
            <a:pPr fontAlgn="ctr"/>
            <a:r>
              <a:rPr lang="en-US" b="1" cap="all" dirty="0" smtClean="0"/>
              <a:t>STUDENTS WITH DISABILITY</a:t>
            </a:r>
            <a:endParaRPr lang="en-US" dirty="0" smtClean="0"/>
          </a:p>
          <a:p>
            <a:pPr fontAlgn="ctr"/>
            <a:r>
              <a:rPr lang="en-US" b="1" dirty="0" smtClean="0"/>
              <a:t>13.7%</a:t>
            </a:r>
            <a:endParaRPr lang="en-US" dirty="0" smtClean="0"/>
          </a:p>
          <a:p>
            <a:endParaRPr lang="en-US" dirty="0"/>
          </a:p>
        </p:txBody>
      </p:sp>
      <p:sp>
        <p:nvSpPr>
          <p:cNvPr id="62465"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0" tIns="6348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262723"/>
                </a:solidFill>
                <a:effectLst/>
                <a:latin typeface="inherit"/>
                <a:cs typeface="Arial" pitchFamily="34" charset="0"/>
              </a:rPr>
              <a:t>SCHOOL DEMOGRAPHICS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1" name="Picture 7" descr="C:\Users\Owner\AppData\Local\Microsoft\Windows\INetCache\IE\3O820P77\7891554524_60904bb696_b[1].jpg"/>
          <p:cNvPicPr>
            <a:picLocks noChangeAspect="1" noChangeArrowheads="1"/>
          </p:cNvPicPr>
          <p:nvPr/>
        </p:nvPicPr>
        <p:blipFill>
          <a:blip r:embed="rId2"/>
          <a:srcRect/>
          <a:stretch>
            <a:fillRect/>
          </a:stretch>
        </p:blipFill>
        <p:spPr bwMode="auto">
          <a:xfrm>
            <a:off x="3048000" y="533400"/>
            <a:ext cx="5622664" cy="3733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cap="all" dirty="0" smtClean="0"/>
              <a:t>HOW DID THE SCHOOL PERFORM COMPARED TO THE  STATE?</a:t>
            </a:r>
            <a:br>
              <a:rPr lang="en-US" sz="1400" cap="all" dirty="0" smtClean="0"/>
            </a:br>
            <a:r>
              <a:rPr lang="en-US" sz="1400" b="0" dirty="0" smtClean="0"/>
              <a:t>SCHOOL SCORE             </a:t>
            </a:r>
            <a:r>
              <a:rPr lang="en-US" sz="1400" dirty="0" smtClean="0"/>
              <a:t>58.2</a:t>
            </a:r>
            <a:r>
              <a:rPr lang="en-US" sz="1400" b="0" dirty="0" smtClean="0"/>
              <a:t/>
            </a:r>
            <a:br>
              <a:rPr lang="en-US" sz="1400" b="0" dirty="0" smtClean="0"/>
            </a:br>
            <a:r>
              <a:rPr lang="en-US" sz="1400" b="0" dirty="0" smtClean="0"/>
              <a:t>STATE SCORE                  </a:t>
            </a:r>
            <a:r>
              <a:rPr lang="en-US" sz="1400" dirty="0" smtClean="0"/>
              <a:t>65.1</a:t>
            </a:r>
            <a:r>
              <a:rPr lang="en-US" b="0" dirty="0" smtClean="0"/>
              <a:t/>
            </a:r>
            <a:br>
              <a:rPr lang="en-US" b="0" dirty="0" smtClean="0"/>
            </a:b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b="1" cap="all" dirty="0" smtClean="0"/>
              <a:t>CONTENT MASTERY</a:t>
            </a:r>
          </a:p>
          <a:p>
            <a:pPr algn="ctr"/>
            <a:r>
              <a:rPr lang="en-US" dirty="0" smtClean="0"/>
              <a:t>58.2</a:t>
            </a:r>
            <a:endParaRPr lang="en-US" b="1" cap="all" dirty="0" smtClean="0"/>
          </a:p>
          <a:p>
            <a:endParaRPr lang="en-US" dirty="0" smtClean="0"/>
          </a:p>
          <a:p>
            <a:r>
              <a:rPr lang="en-US" dirty="0" smtClean="0"/>
              <a:t>English Language Arts      62.79</a:t>
            </a:r>
          </a:p>
          <a:p>
            <a:endParaRPr lang="en-US" dirty="0" smtClean="0"/>
          </a:p>
          <a:p>
            <a:r>
              <a:rPr lang="en-US" dirty="0" smtClean="0"/>
              <a:t>Mathematics      54.55</a:t>
            </a:r>
          </a:p>
          <a:p>
            <a:endParaRPr lang="en-US" dirty="0" smtClean="0"/>
          </a:p>
          <a:p>
            <a:r>
              <a:rPr lang="en-US" dirty="0" smtClean="0"/>
              <a:t> Science              50.02</a:t>
            </a:r>
          </a:p>
          <a:p>
            <a:endParaRPr lang="en-US" dirty="0" smtClean="0"/>
          </a:p>
          <a:p>
            <a:r>
              <a:rPr lang="en-US" dirty="0" smtClean="0"/>
              <a:t>Social Studies     63.90</a:t>
            </a:r>
          </a:p>
          <a:p>
            <a:endParaRPr lang="en-US" dirty="0"/>
          </a:p>
        </p:txBody>
      </p:sp>
      <p:pic>
        <p:nvPicPr>
          <p:cNvPr id="65538" name="Picture 2" descr="C:\Users\Owner\AppData\Local\Microsoft\Windows\INetCache\IE\S7AD4EUN\books[1].jpg"/>
          <p:cNvPicPr>
            <a:picLocks noChangeAspect="1" noChangeArrowheads="1"/>
          </p:cNvPicPr>
          <p:nvPr/>
        </p:nvPicPr>
        <p:blipFill>
          <a:blip r:embed="rId2" cstate="print"/>
          <a:srcRect/>
          <a:stretch>
            <a:fillRect/>
          </a:stretch>
        </p:blipFill>
        <p:spPr bwMode="auto">
          <a:xfrm>
            <a:off x="4572000" y="1295400"/>
            <a:ext cx="2514600" cy="3429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cap="all" dirty="0" smtClean="0"/>
              <a:t>HOW DID THE SCHOOL PERFORM COMPARED TO THE  STATE?</a:t>
            </a:r>
            <a:br>
              <a:rPr lang="en-US" sz="1400" cap="all" dirty="0" smtClean="0"/>
            </a:br>
            <a:r>
              <a:rPr lang="en-US" sz="1400" cap="all" dirty="0" smtClean="0"/>
              <a:t/>
            </a:r>
            <a:br>
              <a:rPr lang="en-US" sz="1400" cap="all" dirty="0" smtClean="0"/>
            </a:br>
            <a:r>
              <a:rPr lang="en-US" sz="1400" dirty="0" smtClean="0"/>
              <a:t>SCHOOL SCORE         42.3           Score </a:t>
            </a:r>
            <a:r>
              <a:rPr lang="en-US" sz="1400" dirty="0" smtClean="0">
                <a:solidFill>
                  <a:srgbClr val="FF0000"/>
                </a:solidFill>
              </a:rPr>
              <a:t>DID NOT MEET TARGET           </a:t>
            </a:r>
            <a:r>
              <a:rPr lang="en-US" sz="1400" dirty="0" smtClean="0"/>
              <a:t/>
            </a:r>
            <a:br>
              <a:rPr lang="en-US" sz="1400" dirty="0" smtClean="0"/>
            </a:br>
            <a:r>
              <a:rPr lang="en-US" sz="1400" dirty="0" smtClean="0"/>
              <a:t>STATE SCORE              78.8</a:t>
            </a:r>
            <a:r>
              <a:rPr lang="en-US" cap="all" dirty="0" smtClean="0"/>
              <a:t/>
            </a:r>
            <a:br>
              <a:rPr lang="en-US" cap="all" dirty="0" smtClean="0"/>
            </a:br>
            <a:endParaRPr lang="en-US" dirty="0"/>
          </a:p>
        </p:txBody>
      </p:sp>
      <p:sp>
        <p:nvSpPr>
          <p:cNvPr id="4" name="Text Placeholder 3"/>
          <p:cNvSpPr>
            <a:spLocks noGrp="1"/>
          </p:cNvSpPr>
          <p:nvPr>
            <p:ph type="body" sz="half" idx="2"/>
          </p:nvPr>
        </p:nvSpPr>
        <p:spPr/>
        <p:txBody>
          <a:bodyPr>
            <a:normAutofit/>
          </a:bodyPr>
          <a:lstStyle/>
          <a:p>
            <a:r>
              <a:rPr lang="en-US" dirty="0" smtClean="0"/>
              <a:t>Closing Gaps</a:t>
            </a:r>
          </a:p>
          <a:p>
            <a:endParaRPr lang="en-US" dirty="0" smtClean="0"/>
          </a:p>
          <a:p>
            <a:r>
              <a:rPr lang="en-US" dirty="0" smtClean="0"/>
              <a:t>Subgroups did not make progress and did not meet improvement target</a:t>
            </a:r>
          </a:p>
          <a:p>
            <a:r>
              <a:rPr lang="en-US" b="1" dirty="0" smtClean="0"/>
              <a:t>BLACK   </a:t>
            </a:r>
          </a:p>
          <a:p>
            <a:endParaRPr lang="en-US" b="1" dirty="0" smtClean="0"/>
          </a:p>
          <a:p>
            <a:r>
              <a:rPr lang="en-US" b="1" dirty="0" smtClean="0"/>
              <a:t>ECONOMICALLY DISADVANTAGED</a:t>
            </a:r>
          </a:p>
          <a:p>
            <a:endParaRPr lang="en-US" b="1" dirty="0" smtClean="0"/>
          </a:p>
          <a:p>
            <a:r>
              <a:rPr lang="en-US" b="1" dirty="0" smtClean="0"/>
              <a:t>STUDENTS WITH DISABILITY</a:t>
            </a:r>
          </a:p>
          <a:p>
            <a:endParaRPr lang="en-US" b="1" dirty="0" smtClean="0"/>
          </a:p>
          <a:p>
            <a:endParaRPr lang="en-US" b="1" dirty="0" smtClean="0"/>
          </a:p>
        </p:txBody>
      </p:sp>
      <p:pic>
        <p:nvPicPr>
          <p:cNvPr id="66562" name="Picture 2" descr="C:\Users\Owner\AppData\Local\Microsoft\Windows\INetCache\IE\S7AD4EUN\800px-Red_flag.svg[1].png"/>
          <p:cNvPicPr>
            <a:picLocks noChangeAspect="1" noChangeArrowheads="1"/>
          </p:cNvPicPr>
          <p:nvPr/>
        </p:nvPicPr>
        <p:blipFill>
          <a:blip r:embed="rId2" cstate="print"/>
          <a:srcRect/>
          <a:stretch>
            <a:fillRect/>
          </a:stretch>
        </p:blipFill>
        <p:spPr bwMode="auto">
          <a:xfrm>
            <a:off x="1651000" y="3048000"/>
            <a:ext cx="508000" cy="304800"/>
          </a:xfrm>
          <a:prstGeom prst="rect">
            <a:avLst/>
          </a:prstGeom>
          <a:noFill/>
        </p:spPr>
      </p:pic>
      <p:pic>
        <p:nvPicPr>
          <p:cNvPr id="66563" name="Picture 3" descr="C:\Users\Owner\AppData\Local\Microsoft\Windows\INetCache\IE\S7AD4EUN\800px-Red_flag.svg[1].png"/>
          <p:cNvPicPr>
            <a:picLocks noChangeAspect="1" noChangeArrowheads="1"/>
          </p:cNvPicPr>
          <p:nvPr/>
        </p:nvPicPr>
        <p:blipFill>
          <a:blip r:embed="rId2" cstate="print"/>
          <a:srcRect/>
          <a:stretch>
            <a:fillRect/>
          </a:stretch>
        </p:blipFill>
        <p:spPr bwMode="auto">
          <a:xfrm>
            <a:off x="1143000" y="4419600"/>
            <a:ext cx="508000" cy="304800"/>
          </a:xfrm>
          <a:prstGeom prst="rect">
            <a:avLst/>
          </a:prstGeom>
          <a:noFill/>
        </p:spPr>
      </p:pic>
      <p:pic>
        <p:nvPicPr>
          <p:cNvPr id="66564" name="Picture 4" descr="C:\Users\Owner\AppData\Local\Microsoft\Windows\INetCache\IE\S7AD4EUN\800px-Red_flag.svg[1].png"/>
          <p:cNvPicPr>
            <a:picLocks noChangeAspect="1" noChangeArrowheads="1"/>
          </p:cNvPicPr>
          <p:nvPr/>
        </p:nvPicPr>
        <p:blipFill>
          <a:blip r:embed="rId3" cstate="print"/>
          <a:srcRect/>
          <a:stretch>
            <a:fillRect/>
          </a:stretch>
        </p:blipFill>
        <p:spPr bwMode="auto">
          <a:xfrm>
            <a:off x="1219200" y="5699760"/>
            <a:ext cx="533400" cy="320040"/>
          </a:xfrm>
          <a:prstGeom prst="rect">
            <a:avLst/>
          </a:prstGeom>
          <a:noFill/>
        </p:spPr>
      </p:pic>
      <p:pic>
        <p:nvPicPr>
          <p:cNvPr id="66566" name="Picture 6" descr="C:\Users\Owner\AppData\Local\Microsoft\Windows\INetCache\IE\TJ2ADIA8\target-1151287_960_720[1].png"/>
          <p:cNvPicPr>
            <a:picLocks noChangeAspect="1" noChangeArrowheads="1"/>
          </p:cNvPicPr>
          <p:nvPr/>
        </p:nvPicPr>
        <p:blipFill>
          <a:blip r:embed="rId4" cstate="print"/>
          <a:srcRect/>
          <a:stretch>
            <a:fillRect/>
          </a:stretch>
        </p:blipFill>
        <p:spPr bwMode="auto">
          <a:xfrm>
            <a:off x="6705600" y="415128"/>
            <a:ext cx="2438400" cy="2259521"/>
          </a:xfrm>
          <a:prstGeom prst="rect">
            <a:avLst/>
          </a:prstGeom>
          <a:noFill/>
        </p:spPr>
      </p:pic>
      <p:sp>
        <p:nvSpPr>
          <p:cNvPr id="10" name="Rectangle 9"/>
          <p:cNvSpPr/>
          <p:nvPr/>
        </p:nvSpPr>
        <p:spPr>
          <a:xfrm>
            <a:off x="2971800" y="1981200"/>
            <a:ext cx="5181600" cy="2862322"/>
          </a:xfrm>
          <a:prstGeom prst="rect">
            <a:avLst/>
          </a:prstGeom>
        </p:spPr>
        <p:txBody>
          <a:bodyPr wrap="square">
            <a:spAutoFit/>
          </a:bodyPr>
          <a:lstStyle/>
          <a:p>
            <a:r>
              <a:rPr lang="en-US" dirty="0"/>
              <a:t>Closing Gaps sets the expectation that all students and all student subgroups make improvements in achievement rates. This component is based on CCRPI improvement targets for academic achievement, which are represented by improvement flags, and it provides an opportunity for schools to demonstrate the progress made in improving student performance among all student subgroups.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sz="1600" cap="all" dirty="0" smtClean="0"/>
              <a:t>HOW DID THE SCHOOL PERFORM COMPARED TO THE STATE?</a:t>
            </a:r>
            <a:br>
              <a:rPr lang="en-US" sz="1600" cap="all" dirty="0" smtClean="0"/>
            </a:br>
            <a:r>
              <a:rPr lang="en-US" sz="1800" dirty="0" smtClean="0"/>
              <a:t>SCHOOL SCORE             67.9</a:t>
            </a:r>
            <a:br>
              <a:rPr lang="en-US" sz="1800" dirty="0" smtClean="0"/>
            </a:br>
            <a:r>
              <a:rPr lang="en-US" sz="1800" dirty="0" smtClean="0"/>
              <a:t>STATE SCORE                  81.0</a:t>
            </a:r>
            <a:r>
              <a:rPr lang="en-US" cap="all" dirty="0" smtClean="0"/>
              <a:t/>
            </a:r>
            <a:br>
              <a:rPr lang="en-US" cap="all" dirty="0" smtClean="0"/>
            </a:br>
            <a:r>
              <a:rPr lang="en-US" b="0" dirty="0" smtClean="0"/>
              <a:t/>
            </a:r>
            <a:br>
              <a:rPr lang="en-US" b="0" dirty="0" smtClean="0"/>
            </a:br>
            <a:endParaRPr lang="en-US" dirty="0"/>
          </a:p>
        </p:txBody>
      </p:sp>
      <p:sp>
        <p:nvSpPr>
          <p:cNvPr id="6" name="Picture Placeholder 5"/>
          <p:cNvSpPr>
            <a:spLocks noGrp="1"/>
          </p:cNvSpPr>
          <p:nvPr>
            <p:ph type="pic" idx="1"/>
          </p:nvPr>
        </p:nvSpPr>
        <p:spPr/>
      </p:sp>
      <p:sp>
        <p:nvSpPr>
          <p:cNvPr id="4" name="Text Placeholder 3"/>
          <p:cNvSpPr>
            <a:spLocks noGrp="1"/>
          </p:cNvSpPr>
          <p:nvPr>
            <p:ph type="body" sz="half" idx="2"/>
          </p:nvPr>
        </p:nvSpPr>
        <p:spPr/>
        <p:txBody>
          <a:bodyPr>
            <a:normAutofit fontScale="77500" lnSpcReduction="20000"/>
          </a:bodyPr>
          <a:lstStyle/>
          <a:p>
            <a:r>
              <a:rPr lang="en-US" cap="all" dirty="0" smtClean="0"/>
              <a:t>HOW DID THE SCHOOL PERFORM ON PROGRESS?</a:t>
            </a:r>
            <a:br>
              <a:rPr lang="en-US" cap="all" dirty="0" smtClean="0"/>
            </a:br>
            <a:r>
              <a:rPr lang="en-US" dirty="0" smtClean="0"/>
              <a:t/>
            </a:r>
            <a:br>
              <a:rPr lang="en-US" dirty="0" smtClean="0"/>
            </a:br>
            <a:r>
              <a:rPr lang="en-US" dirty="0" smtClean="0"/>
              <a:t>               67.9</a:t>
            </a:r>
          </a:p>
          <a:p>
            <a:r>
              <a:rPr lang="en-US" sz="1800" dirty="0" smtClean="0"/>
              <a:t>Progress measures how much growth students demonstrate in English language arts and mathematics and how well English learners are progressing towards English language proficiency. </a:t>
            </a:r>
          </a:p>
          <a:p>
            <a:r>
              <a:rPr lang="en-US" sz="1800" dirty="0" smtClean="0"/>
              <a:t>The English language arts and mathematics indicators utilize Student Growth Percentiles (SGPs) to measure how much growth students demonstrated relative to academically-similar students. English Language Proficiency measures whether students are improving within a performance band or moving up to another performance band, thus moving towards English language proficiency.</a:t>
            </a:r>
            <a:endParaRPr lang="en-US" sz="1800" dirty="0"/>
          </a:p>
        </p:txBody>
      </p:sp>
      <p:pic>
        <p:nvPicPr>
          <p:cNvPr id="67592" name="Picture 8" descr="C:\Users\Owner\AppData\Local\Microsoft\Windows\INetCache\IE\KB2UXIEI\sticksteps[1].jpg"/>
          <p:cNvPicPr>
            <a:picLocks noChangeAspect="1" noChangeArrowheads="1"/>
          </p:cNvPicPr>
          <p:nvPr/>
        </p:nvPicPr>
        <p:blipFill>
          <a:blip r:embed="rId2"/>
          <a:srcRect/>
          <a:stretch>
            <a:fillRect/>
          </a:stretch>
        </p:blipFill>
        <p:spPr bwMode="auto">
          <a:xfrm>
            <a:off x="3810000" y="1524000"/>
            <a:ext cx="3759200" cy="2946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Effective school improvement planning models </a:t>
            </a:r>
            <a:br>
              <a:rPr lang="en-US" sz="1400" dirty="0" smtClean="0"/>
            </a:br>
            <a:r>
              <a:rPr lang="en-US" sz="1400" dirty="0" smtClean="0"/>
              <a:t/>
            </a:r>
            <a:br>
              <a:rPr lang="en-US" sz="1400" dirty="0" smtClean="0"/>
            </a:br>
            <a:r>
              <a:rPr lang="en-US" sz="1400" dirty="0" smtClean="0"/>
              <a:t>emphasize comprehensive needs assessments, </a:t>
            </a:r>
            <a:br>
              <a:rPr lang="en-US" sz="1400" dirty="0" smtClean="0"/>
            </a:br>
            <a:r>
              <a:rPr lang="en-US" sz="1400" dirty="0" smtClean="0"/>
              <a:t/>
            </a:r>
            <a:br>
              <a:rPr lang="en-US" sz="1400" dirty="0" smtClean="0"/>
            </a:br>
            <a:r>
              <a:rPr lang="en-US" sz="1400" dirty="0" smtClean="0"/>
              <a:t>strategic prioritization of needs, an data decision‐making.</a:t>
            </a:r>
            <a:endParaRPr lang="en-US" sz="1400" dirty="0"/>
          </a:p>
        </p:txBody>
      </p:sp>
      <p:sp>
        <p:nvSpPr>
          <p:cNvPr id="3" name="Picture Placeholder 2"/>
          <p:cNvSpPr>
            <a:spLocks noGrp="1"/>
          </p:cNvSpPr>
          <p:nvPr>
            <p:ph type="pic" idx="1"/>
          </p:nvPr>
        </p:nvSpPr>
        <p:spPr>
          <a:xfrm>
            <a:off x="2971800" y="609600"/>
            <a:ext cx="5867400" cy="4267200"/>
          </a:xfrm>
        </p:spPr>
      </p:sp>
      <p:sp>
        <p:nvSpPr>
          <p:cNvPr id="4" name="Text Placeholder 3"/>
          <p:cNvSpPr>
            <a:spLocks noGrp="1"/>
          </p:cNvSpPr>
          <p:nvPr>
            <p:ph type="body" sz="half" idx="2"/>
          </p:nvPr>
        </p:nvSpPr>
        <p:spPr/>
        <p:txBody>
          <a:bodyPr/>
          <a:lstStyle/>
          <a:p>
            <a:r>
              <a:rPr lang="en-US" dirty="0" smtClean="0"/>
              <a:t>Focus on student learning</a:t>
            </a:r>
          </a:p>
          <a:p>
            <a:endParaRPr lang="en-US" dirty="0" smtClean="0"/>
          </a:p>
          <a:p>
            <a:r>
              <a:rPr lang="en-US" dirty="0" smtClean="0"/>
              <a:t>Incorporate both quantitative and qualitative data: by examining multiple types of data, districts can triangulate their analyses to ensure accuracy. </a:t>
            </a:r>
          </a:p>
          <a:p>
            <a:endParaRPr lang="en-US" dirty="0" smtClean="0"/>
          </a:p>
          <a:p>
            <a:r>
              <a:rPr lang="en-US" dirty="0" smtClean="0"/>
              <a:t>Experts and secondary research suggest that improvement goals should be rigorous yet attainable.</a:t>
            </a:r>
          </a:p>
          <a:p>
            <a:endParaRPr lang="en-US" dirty="0" smtClean="0"/>
          </a:p>
          <a:p>
            <a:endParaRPr lang="en-US" dirty="0"/>
          </a:p>
        </p:txBody>
      </p:sp>
      <p:pic>
        <p:nvPicPr>
          <p:cNvPr id="3077" name="Picture 5" descr="C:\Users\Owner\AppData\Local\Microsoft\Windows\INetCache\IE\TJ2ADIA8\illustration[1].jpg"/>
          <p:cNvPicPr>
            <a:picLocks noChangeAspect="1" noChangeArrowheads="1"/>
          </p:cNvPicPr>
          <p:nvPr/>
        </p:nvPicPr>
        <p:blipFill>
          <a:blip r:embed="rId2"/>
          <a:srcRect/>
          <a:stretch>
            <a:fillRect/>
          </a:stretch>
        </p:blipFill>
        <p:spPr bwMode="auto">
          <a:xfrm>
            <a:off x="3124200" y="1371600"/>
            <a:ext cx="5715000" cy="232171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“Not everything that is faced can be changed, but nothing can be changed until it is faced”. </a:t>
            </a:r>
            <a:br>
              <a:rPr lang="en-US" sz="1800" dirty="0" smtClean="0"/>
            </a:br>
            <a:r>
              <a:rPr lang="en-US" sz="1800" dirty="0" smtClean="0"/>
              <a:t>— James Baldwin</a:t>
            </a:r>
            <a:endParaRPr lang="en-US" sz="18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DATA Based Issues:</a:t>
            </a:r>
          </a:p>
          <a:p>
            <a:pPr marL="342900" indent="-342900">
              <a:buAutoNum type="arabicPeriod"/>
            </a:pPr>
            <a:r>
              <a:rPr lang="en-US" dirty="0" smtClean="0"/>
              <a:t>Areas of need in the CCRPI Report</a:t>
            </a:r>
          </a:p>
          <a:p>
            <a:pPr marL="342900" indent="-342900">
              <a:buAutoNum type="arabicPeriod"/>
            </a:pPr>
            <a:r>
              <a:rPr lang="en-US" dirty="0" smtClean="0"/>
              <a:t>Reading Inventory Scores</a:t>
            </a:r>
          </a:p>
          <a:p>
            <a:pPr marL="342900" indent="-342900">
              <a:buAutoNum type="arabicPeriod"/>
            </a:pPr>
            <a:r>
              <a:rPr lang="en-US" dirty="0" smtClean="0"/>
              <a:t>ESOL Services</a:t>
            </a:r>
          </a:p>
          <a:p>
            <a:pPr marL="342900" indent="-342900">
              <a:buAutoNum type="arabicPeriod"/>
            </a:pPr>
            <a:r>
              <a:rPr lang="en-US" dirty="0" smtClean="0"/>
              <a:t>School Facilities</a:t>
            </a:r>
          </a:p>
          <a:p>
            <a:pPr marL="342900" indent="-342900">
              <a:buAutoNum type="arabicPeriod"/>
            </a:pPr>
            <a:r>
              <a:rPr lang="en-US" dirty="0" smtClean="0"/>
              <a:t>Parental Involvement</a:t>
            </a:r>
          </a:p>
          <a:p>
            <a:pPr marL="342900" indent="-342900">
              <a:buAutoNum type="arabicPeriod"/>
            </a:pPr>
            <a:endParaRPr lang="en-US" dirty="0"/>
          </a:p>
        </p:txBody>
      </p:sp>
      <p:pic>
        <p:nvPicPr>
          <p:cNvPr id="4099" name="Picture 3" descr="C:\Users\Owner\AppData\Local\Microsoft\Windows\INetCache\IE\S7AD4EUN\2403941034_d156a638cc_z[1].jpg"/>
          <p:cNvPicPr>
            <a:picLocks noChangeAspect="1" noChangeArrowheads="1"/>
          </p:cNvPicPr>
          <p:nvPr/>
        </p:nvPicPr>
        <p:blipFill>
          <a:blip r:embed="rId2"/>
          <a:srcRect/>
          <a:stretch>
            <a:fillRect/>
          </a:stretch>
        </p:blipFill>
        <p:spPr bwMode="auto">
          <a:xfrm>
            <a:off x="3733800" y="990600"/>
            <a:ext cx="4191000" cy="34051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5">
      <a:dk1>
        <a:sysClr val="windowText" lastClr="000000"/>
      </a:dk1>
      <a:lt1>
        <a:sysClr val="window" lastClr="FFFFFF"/>
      </a:lt1>
      <a:dk2>
        <a:srgbClr val="646B86"/>
      </a:dk2>
      <a:lt2>
        <a:srgbClr val="C5D1D7"/>
      </a:lt2>
      <a:accent1>
        <a:srgbClr val="0070C0"/>
      </a:accent1>
      <a:accent2>
        <a:srgbClr val="000000"/>
      </a:accent2>
      <a:accent3>
        <a:srgbClr val="000000"/>
      </a:accent3>
      <a:accent4>
        <a:srgbClr val="8C7B70"/>
      </a:accent4>
      <a:accent5>
        <a:srgbClr val="0070C0"/>
      </a:accent5>
      <a:accent6>
        <a:srgbClr val="FFFF00"/>
      </a:accent6>
      <a:hlink>
        <a:srgbClr val="00A3D6"/>
      </a:hlink>
      <a:folHlink>
        <a:srgbClr val="0070C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TotalTime>
  <Words>2665</Words>
  <Application>Microsoft Office PowerPoint</Application>
  <PresentationFormat>On-screen Show (4:3)</PresentationFormat>
  <Paragraphs>297</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Civic</vt:lpstr>
      <vt:lpstr>Five Point Initiative Plan for School Improvement Atkinson County Middle School</vt:lpstr>
      <vt:lpstr>Atkinson County Middle School</vt:lpstr>
      <vt:lpstr>Atkinson County Middle School</vt:lpstr>
      <vt:lpstr>School Demographics  ATCO Middle School</vt:lpstr>
      <vt:lpstr>HOW DID THE SCHOOL PERFORM COMPARED TO THE  STATE? SCHOOL SCORE             58.2 STATE SCORE                  65.1 </vt:lpstr>
      <vt:lpstr>HOW DID THE SCHOOL PERFORM COMPARED TO THE  STATE?  SCHOOL SCORE         42.3           Score DID NOT MEET TARGET            STATE SCORE              78.8 </vt:lpstr>
      <vt:lpstr>HOW DID THE SCHOOL PERFORM COMPARED TO THE STATE? SCHOOL SCORE             67.9 STATE SCORE                  81.0  </vt:lpstr>
      <vt:lpstr>Effective school improvement planning models   emphasize comprehensive needs assessments,   strategic prioritization of needs, an data decision‐making.</vt:lpstr>
      <vt:lpstr>“Not everything that is faced can be changed, but nothing can be changed until it is faced”.  — James Baldwin</vt:lpstr>
      <vt:lpstr>Initiative #1 Area of Needs in the CCRPI Report </vt:lpstr>
      <vt:lpstr>How to improve content mastery and close the achievement gaps?        School Administrators must ensure that   Teachers Do the Following: </vt:lpstr>
      <vt:lpstr>Addressing the Problem</vt:lpstr>
      <vt:lpstr>It starts with changing our approach</vt:lpstr>
      <vt:lpstr>Using Bloom’s System </vt:lpstr>
      <vt:lpstr>Implementation of Initiative #1 and Data Based Measures</vt:lpstr>
      <vt:lpstr>Initiative #2  Improvement of Reading Scores </vt:lpstr>
      <vt:lpstr>Here lies the gap</vt:lpstr>
      <vt:lpstr>Look at the Facts on Reading</vt:lpstr>
      <vt:lpstr>Must Attack with a Plan</vt:lpstr>
      <vt:lpstr>Data Based Measures to Determine Success</vt:lpstr>
      <vt:lpstr>Initiative #3    Revamp ESOL Services </vt:lpstr>
      <vt:lpstr>ESOL Guidelines</vt:lpstr>
      <vt:lpstr>Where Are We Now</vt:lpstr>
      <vt:lpstr>Establishment of Vision and Goals</vt:lpstr>
      <vt:lpstr>ESOL Instructional Delivery Model</vt:lpstr>
      <vt:lpstr>Data Based Measures for ESOL Program</vt:lpstr>
      <vt:lpstr>Data Based Measures for ESOL and Success of Initiative #3</vt:lpstr>
      <vt:lpstr>Initiative #4 School Facilities</vt:lpstr>
      <vt:lpstr>Getting Ready to Write a Grant</vt:lpstr>
      <vt:lpstr>Getting Started</vt:lpstr>
      <vt:lpstr>Measure of Success</vt:lpstr>
      <vt:lpstr>Initiative #5  Parental Involvement</vt:lpstr>
      <vt:lpstr>Atkinson County Middle School Parent Coordinator</vt:lpstr>
      <vt:lpstr>Parent Links</vt:lpstr>
      <vt:lpstr>Lack of Parent Involvement</vt:lpstr>
      <vt:lpstr>Building a Meaningful and Comprehensive Parental Involvement Policy for Atkinson County Middle School</vt:lpstr>
      <vt:lpstr>   If schools want parents to care…  The School must demonstrate they Care about Parents</vt:lpstr>
      <vt:lpstr>Data Based Measures to Determine Success:</vt:lpstr>
      <vt:lpstr>Five Point Initiative Plan Highlights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Atkinson County Middle School</dc:title>
  <dc:creator>Owner</dc:creator>
  <cp:lastModifiedBy>Owner</cp:lastModifiedBy>
  <cp:revision>100</cp:revision>
  <dcterms:created xsi:type="dcterms:W3CDTF">2020-03-31T15:37:40Z</dcterms:created>
  <dcterms:modified xsi:type="dcterms:W3CDTF">2020-04-01T16:58:36Z</dcterms:modified>
</cp:coreProperties>
</file>